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2" r:id="rId25"/>
    <p:sldId id="278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2" autoAdjust="0"/>
    <p:restoredTop sz="94660"/>
  </p:normalViewPr>
  <p:slideViewPr>
    <p:cSldViewPr snapToGrid="0">
      <p:cViewPr>
        <p:scale>
          <a:sx n="60" d="100"/>
          <a:sy n="60" d="100"/>
        </p:scale>
        <p:origin x="8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EA7A4-6C02-4EA2-8267-E79BD61953F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F7839BE-E3B4-4E0B-BF2F-CF1DDCA8CB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churn, also known as customer turnover, is when customers discontinue their services from a provider or </a:t>
          </a:r>
          <a:r>
            <a:rPr lang="en-US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frim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AB45FE-51EA-410C-85A4-A19A67450226}" type="parTrans" cxnId="{6453C10D-3135-4F3F-AE14-587231EED01D}">
      <dgm:prSet/>
      <dgm:spPr/>
      <dgm:t>
        <a:bodyPr/>
        <a:lstStyle/>
        <a:p>
          <a:endParaRPr lang="en-US"/>
        </a:p>
      </dgm:t>
    </dgm:pt>
    <dgm:pt modelId="{71A7DEDE-BD25-44C8-B397-43AB4F6961BB}" type="sibTrans" cxnId="{6453C10D-3135-4F3F-AE14-587231EED01D}">
      <dgm:prSet/>
      <dgm:spPr/>
      <dgm:t>
        <a:bodyPr/>
        <a:lstStyle/>
        <a:p>
          <a:endParaRPr lang="en-US"/>
        </a:p>
      </dgm:t>
    </dgm:pt>
    <dgm:pt modelId="{680D4BB4-88F6-43BA-BCB1-72A64C69573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Churn is a critical metric for businesses as it directly affects revenue and profitability.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14F6B7-9E1A-45D2-92A7-2ADD611DE21D}" type="parTrans" cxnId="{8C7043E3-379F-42CD-A59A-90E48B12DD7F}">
      <dgm:prSet/>
      <dgm:spPr/>
      <dgm:t>
        <a:bodyPr/>
        <a:lstStyle/>
        <a:p>
          <a:endParaRPr lang="en-US"/>
        </a:p>
      </dgm:t>
    </dgm:pt>
    <dgm:pt modelId="{BAEDE821-8CC7-46F7-9FB4-76AA1B0F99DF}" type="sibTrans" cxnId="{8C7043E3-379F-42CD-A59A-90E48B12DD7F}">
      <dgm:prSet/>
      <dgm:spPr/>
      <dgm:t>
        <a:bodyPr/>
        <a:lstStyle/>
        <a:p>
          <a:endParaRPr lang="en-US"/>
        </a:p>
      </dgm:t>
    </dgm:pt>
    <dgm:pt modelId="{1E104E4C-8309-4FC1-B243-BB0BCD5FC9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churn can result from dissatisfaction with product or service quality, poor customer service experiences, competitive offerings, pricing changes, or changes in customer needs or preferences.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A20E79-C954-43D1-9082-F6218A105FF8}" type="parTrans" cxnId="{A85BE03C-ABC9-43EC-870B-C48E33BECB5E}">
      <dgm:prSet/>
      <dgm:spPr/>
      <dgm:t>
        <a:bodyPr/>
        <a:lstStyle/>
        <a:p>
          <a:endParaRPr lang="en-US"/>
        </a:p>
      </dgm:t>
    </dgm:pt>
    <dgm:pt modelId="{22E42996-7FBA-45FE-AAD9-B124A2C6BEA1}" type="sibTrans" cxnId="{A85BE03C-ABC9-43EC-870B-C48E33BECB5E}">
      <dgm:prSet/>
      <dgm:spPr/>
      <dgm:t>
        <a:bodyPr/>
        <a:lstStyle/>
        <a:p>
          <a:endParaRPr lang="en-US"/>
        </a:p>
      </dgm:t>
    </dgm:pt>
    <dgm:pt modelId="{EBCC04C0-9930-4A8F-BDB3-CC1ED4FF7C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To decrease churn, businesses can take proactive steps like improving product quality, enhancing customer support, implementing loyalty programs, offering personalized incentives, and using data analytics to identify and address churn drivers.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D4A2CE-F051-4C46-B412-0AEAAC096D3E}" type="parTrans" cxnId="{288763D6-59FA-40FC-85A8-8F9368F01F74}">
      <dgm:prSet/>
      <dgm:spPr/>
      <dgm:t>
        <a:bodyPr/>
        <a:lstStyle/>
        <a:p>
          <a:endParaRPr lang="en-US"/>
        </a:p>
      </dgm:t>
    </dgm:pt>
    <dgm:pt modelId="{8D49A0D2-E623-4D47-B885-A66381947DCB}" type="sibTrans" cxnId="{288763D6-59FA-40FC-85A8-8F9368F01F74}">
      <dgm:prSet/>
      <dgm:spPr/>
      <dgm:t>
        <a:bodyPr/>
        <a:lstStyle/>
        <a:p>
          <a:endParaRPr lang="en-US"/>
        </a:p>
      </dgm:t>
    </dgm:pt>
    <dgm:pt modelId="{ABD30487-67BD-4E7F-B6AF-5029B1C142A1}" type="pres">
      <dgm:prSet presAssocID="{71DEA7A4-6C02-4EA2-8267-E79BD61953FF}" presName="root" presStyleCnt="0">
        <dgm:presLayoutVars>
          <dgm:dir/>
          <dgm:resizeHandles val="exact"/>
        </dgm:presLayoutVars>
      </dgm:prSet>
      <dgm:spPr/>
    </dgm:pt>
    <dgm:pt modelId="{2BACFE24-AF73-419E-9887-095A64E85D67}" type="pres">
      <dgm:prSet presAssocID="{2F7839BE-E3B4-4E0B-BF2F-CF1DDCA8CBD3}" presName="compNode" presStyleCnt="0"/>
      <dgm:spPr/>
    </dgm:pt>
    <dgm:pt modelId="{5EE06820-0D1D-4856-8A00-801A753CC8E4}" type="pres">
      <dgm:prSet presAssocID="{2F7839BE-E3B4-4E0B-BF2F-CF1DDCA8CB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87649674-82F9-4AFF-A1FA-B2A7A9B9BC71}" type="pres">
      <dgm:prSet presAssocID="{2F7839BE-E3B4-4E0B-BF2F-CF1DDCA8CBD3}" presName="spaceRect" presStyleCnt="0"/>
      <dgm:spPr/>
    </dgm:pt>
    <dgm:pt modelId="{AAF2CA5F-EDCB-4C73-9CF7-5FA7B8901D09}" type="pres">
      <dgm:prSet presAssocID="{2F7839BE-E3B4-4E0B-BF2F-CF1DDCA8CBD3}" presName="textRect" presStyleLbl="revTx" presStyleIdx="0" presStyleCnt="4">
        <dgm:presLayoutVars>
          <dgm:chMax val="1"/>
          <dgm:chPref val="1"/>
        </dgm:presLayoutVars>
      </dgm:prSet>
      <dgm:spPr/>
    </dgm:pt>
    <dgm:pt modelId="{44E41F07-EF3B-464D-85AE-31054DCC62D2}" type="pres">
      <dgm:prSet presAssocID="{71A7DEDE-BD25-44C8-B397-43AB4F6961BB}" presName="sibTrans" presStyleCnt="0"/>
      <dgm:spPr/>
    </dgm:pt>
    <dgm:pt modelId="{725AB7F8-2BCC-4658-831D-2DC4A9B724CB}" type="pres">
      <dgm:prSet presAssocID="{680D4BB4-88F6-43BA-BCB1-72A64C695730}" presName="compNode" presStyleCnt="0"/>
      <dgm:spPr/>
    </dgm:pt>
    <dgm:pt modelId="{6E15E941-3793-4EA3-B324-CBBAEA07A234}" type="pres">
      <dgm:prSet presAssocID="{680D4BB4-88F6-43BA-BCB1-72A64C69573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DE715F9-EBBB-4CB7-BBCD-874A2AF15A4F}" type="pres">
      <dgm:prSet presAssocID="{680D4BB4-88F6-43BA-BCB1-72A64C695730}" presName="spaceRect" presStyleCnt="0"/>
      <dgm:spPr/>
    </dgm:pt>
    <dgm:pt modelId="{614FC6CF-7433-4404-87D8-190764B5D7F7}" type="pres">
      <dgm:prSet presAssocID="{680D4BB4-88F6-43BA-BCB1-72A64C695730}" presName="textRect" presStyleLbl="revTx" presStyleIdx="1" presStyleCnt="4">
        <dgm:presLayoutVars>
          <dgm:chMax val="1"/>
          <dgm:chPref val="1"/>
        </dgm:presLayoutVars>
      </dgm:prSet>
      <dgm:spPr/>
    </dgm:pt>
    <dgm:pt modelId="{BF9AAE8B-6EE4-43ED-8C0C-EEDE07AAA197}" type="pres">
      <dgm:prSet presAssocID="{BAEDE821-8CC7-46F7-9FB4-76AA1B0F99DF}" presName="sibTrans" presStyleCnt="0"/>
      <dgm:spPr/>
    </dgm:pt>
    <dgm:pt modelId="{D0894835-D4C6-4E0F-944E-FC0270537D2C}" type="pres">
      <dgm:prSet presAssocID="{1E104E4C-8309-4FC1-B243-BB0BCD5FC9CC}" presName="compNode" presStyleCnt="0"/>
      <dgm:spPr/>
    </dgm:pt>
    <dgm:pt modelId="{12E4025B-2FB9-4B1D-A232-3745E7165390}" type="pres">
      <dgm:prSet presAssocID="{1E104E4C-8309-4FC1-B243-BB0BCD5FC9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F679BAD5-EBAE-4356-928F-9634453155EB}" type="pres">
      <dgm:prSet presAssocID="{1E104E4C-8309-4FC1-B243-BB0BCD5FC9CC}" presName="spaceRect" presStyleCnt="0"/>
      <dgm:spPr/>
    </dgm:pt>
    <dgm:pt modelId="{59DD45F1-CF24-4710-AD49-A51B07F793E8}" type="pres">
      <dgm:prSet presAssocID="{1E104E4C-8309-4FC1-B243-BB0BCD5FC9CC}" presName="textRect" presStyleLbl="revTx" presStyleIdx="2" presStyleCnt="4">
        <dgm:presLayoutVars>
          <dgm:chMax val="1"/>
          <dgm:chPref val="1"/>
        </dgm:presLayoutVars>
      </dgm:prSet>
      <dgm:spPr/>
    </dgm:pt>
    <dgm:pt modelId="{181650E5-EA41-412C-972E-ECD910BB03C1}" type="pres">
      <dgm:prSet presAssocID="{22E42996-7FBA-45FE-AAD9-B124A2C6BEA1}" presName="sibTrans" presStyleCnt="0"/>
      <dgm:spPr/>
    </dgm:pt>
    <dgm:pt modelId="{34DE3B22-13F3-43B5-BDAA-54AF77B29BC5}" type="pres">
      <dgm:prSet presAssocID="{EBCC04C0-9930-4A8F-BDB3-CC1ED4FF7C1F}" presName="compNode" presStyleCnt="0"/>
      <dgm:spPr/>
    </dgm:pt>
    <dgm:pt modelId="{F70F53FF-03F4-452F-98D1-844B2DF6BACE}" type="pres">
      <dgm:prSet presAssocID="{EBCC04C0-9930-4A8F-BDB3-CC1ED4FF7C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192757F-D63E-4A13-80A6-3B7F51901EF8}" type="pres">
      <dgm:prSet presAssocID="{EBCC04C0-9930-4A8F-BDB3-CC1ED4FF7C1F}" presName="spaceRect" presStyleCnt="0"/>
      <dgm:spPr/>
    </dgm:pt>
    <dgm:pt modelId="{F596FDA1-20AD-4518-97CE-8DE11AB48E82}" type="pres">
      <dgm:prSet presAssocID="{EBCC04C0-9930-4A8F-BDB3-CC1ED4FF7C1F}" presName="textRect" presStyleLbl="revTx" presStyleIdx="3" presStyleCnt="4" custLinFactNeighborX="20925">
        <dgm:presLayoutVars>
          <dgm:chMax val="1"/>
          <dgm:chPref val="1"/>
        </dgm:presLayoutVars>
      </dgm:prSet>
      <dgm:spPr/>
    </dgm:pt>
  </dgm:ptLst>
  <dgm:cxnLst>
    <dgm:cxn modelId="{6453C10D-3135-4F3F-AE14-587231EED01D}" srcId="{71DEA7A4-6C02-4EA2-8267-E79BD61953FF}" destId="{2F7839BE-E3B4-4E0B-BF2F-CF1DDCA8CBD3}" srcOrd="0" destOrd="0" parTransId="{33AB45FE-51EA-410C-85A4-A19A67450226}" sibTransId="{71A7DEDE-BD25-44C8-B397-43AB4F6961BB}"/>
    <dgm:cxn modelId="{CA58BF24-28AB-4A39-86EB-94403A9684CA}" type="presOf" srcId="{EBCC04C0-9930-4A8F-BDB3-CC1ED4FF7C1F}" destId="{F596FDA1-20AD-4518-97CE-8DE11AB48E82}" srcOrd="0" destOrd="0" presId="urn:microsoft.com/office/officeart/2018/2/layout/IconLabelList"/>
    <dgm:cxn modelId="{A85BE03C-ABC9-43EC-870B-C48E33BECB5E}" srcId="{71DEA7A4-6C02-4EA2-8267-E79BD61953FF}" destId="{1E104E4C-8309-4FC1-B243-BB0BCD5FC9CC}" srcOrd="2" destOrd="0" parTransId="{C9A20E79-C954-43D1-9082-F6218A105FF8}" sibTransId="{22E42996-7FBA-45FE-AAD9-B124A2C6BEA1}"/>
    <dgm:cxn modelId="{E53E0344-9B49-47C3-9B10-B653F0D5CA6E}" type="presOf" srcId="{71DEA7A4-6C02-4EA2-8267-E79BD61953FF}" destId="{ABD30487-67BD-4E7F-B6AF-5029B1C142A1}" srcOrd="0" destOrd="0" presId="urn:microsoft.com/office/officeart/2018/2/layout/IconLabelList"/>
    <dgm:cxn modelId="{BB50734B-D10D-49ED-98DD-A958947B62E8}" type="presOf" srcId="{680D4BB4-88F6-43BA-BCB1-72A64C695730}" destId="{614FC6CF-7433-4404-87D8-190764B5D7F7}" srcOrd="0" destOrd="0" presId="urn:microsoft.com/office/officeart/2018/2/layout/IconLabelList"/>
    <dgm:cxn modelId="{8C99957C-692B-42F3-A961-3FC5F8E8FB8B}" type="presOf" srcId="{1E104E4C-8309-4FC1-B243-BB0BCD5FC9CC}" destId="{59DD45F1-CF24-4710-AD49-A51B07F793E8}" srcOrd="0" destOrd="0" presId="urn:microsoft.com/office/officeart/2018/2/layout/IconLabelList"/>
    <dgm:cxn modelId="{7FB945AC-789D-4261-9515-B9CA38F4E5F1}" type="presOf" srcId="{2F7839BE-E3B4-4E0B-BF2F-CF1DDCA8CBD3}" destId="{AAF2CA5F-EDCB-4C73-9CF7-5FA7B8901D09}" srcOrd="0" destOrd="0" presId="urn:microsoft.com/office/officeart/2018/2/layout/IconLabelList"/>
    <dgm:cxn modelId="{288763D6-59FA-40FC-85A8-8F9368F01F74}" srcId="{71DEA7A4-6C02-4EA2-8267-E79BD61953FF}" destId="{EBCC04C0-9930-4A8F-BDB3-CC1ED4FF7C1F}" srcOrd="3" destOrd="0" parTransId="{4FD4A2CE-F051-4C46-B412-0AEAAC096D3E}" sibTransId="{8D49A0D2-E623-4D47-B885-A66381947DCB}"/>
    <dgm:cxn modelId="{8C7043E3-379F-42CD-A59A-90E48B12DD7F}" srcId="{71DEA7A4-6C02-4EA2-8267-E79BD61953FF}" destId="{680D4BB4-88F6-43BA-BCB1-72A64C695730}" srcOrd="1" destOrd="0" parTransId="{5114F6B7-9E1A-45D2-92A7-2ADD611DE21D}" sibTransId="{BAEDE821-8CC7-46F7-9FB4-76AA1B0F99DF}"/>
    <dgm:cxn modelId="{B8A8E2DE-8942-46D4-996F-27F8655CC72F}" type="presParOf" srcId="{ABD30487-67BD-4E7F-B6AF-5029B1C142A1}" destId="{2BACFE24-AF73-419E-9887-095A64E85D67}" srcOrd="0" destOrd="0" presId="urn:microsoft.com/office/officeart/2018/2/layout/IconLabelList"/>
    <dgm:cxn modelId="{B8DC496D-62E8-47B3-A2CE-81B0BD5BC033}" type="presParOf" srcId="{2BACFE24-AF73-419E-9887-095A64E85D67}" destId="{5EE06820-0D1D-4856-8A00-801A753CC8E4}" srcOrd="0" destOrd="0" presId="urn:microsoft.com/office/officeart/2018/2/layout/IconLabelList"/>
    <dgm:cxn modelId="{E92A89E2-5B6E-4724-9A48-CA6290BCE499}" type="presParOf" srcId="{2BACFE24-AF73-419E-9887-095A64E85D67}" destId="{87649674-82F9-4AFF-A1FA-B2A7A9B9BC71}" srcOrd="1" destOrd="0" presId="urn:microsoft.com/office/officeart/2018/2/layout/IconLabelList"/>
    <dgm:cxn modelId="{117810CB-74D8-40ED-880C-3DDA774107BA}" type="presParOf" srcId="{2BACFE24-AF73-419E-9887-095A64E85D67}" destId="{AAF2CA5F-EDCB-4C73-9CF7-5FA7B8901D09}" srcOrd="2" destOrd="0" presId="urn:microsoft.com/office/officeart/2018/2/layout/IconLabelList"/>
    <dgm:cxn modelId="{3F0A775F-1E81-45F7-8B80-9C5BCBB7B435}" type="presParOf" srcId="{ABD30487-67BD-4E7F-B6AF-5029B1C142A1}" destId="{44E41F07-EF3B-464D-85AE-31054DCC62D2}" srcOrd="1" destOrd="0" presId="urn:microsoft.com/office/officeart/2018/2/layout/IconLabelList"/>
    <dgm:cxn modelId="{D076B831-A41F-4589-A1B1-DFE9FE333715}" type="presParOf" srcId="{ABD30487-67BD-4E7F-B6AF-5029B1C142A1}" destId="{725AB7F8-2BCC-4658-831D-2DC4A9B724CB}" srcOrd="2" destOrd="0" presId="urn:microsoft.com/office/officeart/2018/2/layout/IconLabelList"/>
    <dgm:cxn modelId="{4C76BE7B-EC60-438F-A9DD-F7E45E6C8EFF}" type="presParOf" srcId="{725AB7F8-2BCC-4658-831D-2DC4A9B724CB}" destId="{6E15E941-3793-4EA3-B324-CBBAEA07A234}" srcOrd="0" destOrd="0" presId="urn:microsoft.com/office/officeart/2018/2/layout/IconLabelList"/>
    <dgm:cxn modelId="{857ED6EC-7BDD-4726-8D91-FA932D16713E}" type="presParOf" srcId="{725AB7F8-2BCC-4658-831D-2DC4A9B724CB}" destId="{6DE715F9-EBBB-4CB7-BBCD-874A2AF15A4F}" srcOrd="1" destOrd="0" presId="urn:microsoft.com/office/officeart/2018/2/layout/IconLabelList"/>
    <dgm:cxn modelId="{6AD2ED11-8E16-4B04-803F-B4C82AC6B221}" type="presParOf" srcId="{725AB7F8-2BCC-4658-831D-2DC4A9B724CB}" destId="{614FC6CF-7433-4404-87D8-190764B5D7F7}" srcOrd="2" destOrd="0" presId="urn:microsoft.com/office/officeart/2018/2/layout/IconLabelList"/>
    <dgm:cxn modelId="{02837EFC-8293-4008-A574-3A22D9DE422A}" type="presParOf" srcId="{ABD30487-67BD-4E7F-B6AF-5029B1C142A1}" destId="{BF9AAE8B-6EE4-43ED-8C0C-EEDE07AAA197}" srcOrd="3" destOrd="0" presId="urn:microsoft.com/office/officeart/2018/2/layout/IconLabelList"/>
    <dgm:cxn modelId="{4FC6B328-2982-4969-9E85-88AACFDEA2D1}" type="presParOf" srcId="{ABD30487-67BD-4E7F-B6AF-5029B1C142A1}" destId="{D0894835-D4C6-4E0F-944E-FC0270537D2C}" srcOrd="4" destOrd="0" presId="urn:microsoft.com/office/officeart/2018/2/layout/IconLabelList"/>
    <dgm:cxn modelId="{80D8C858-FA61-46AF-8C4F-83023BA77DA6}" type="presParOf" srcId="{D0894835-D4C6-4E0F-944E-FC0270537D2C}" destId="{12E4025B-2FB9-4B1D-A232-3745E7165390}" srcOrd="0" destOrd="0" presId="urn:microsoft.com/office/officeart/2018/2/layout/IconLabelList"/>
    <dgm:cxn modelId="{B6FC974D-F07C-4926-B25D-8F3F934FC4E0}" type="presParOf" srcId="{D0894835-D4C6-4E0F-944E-FC0270537D2C}" destId="{F679BAD5-EBAE-4356-928F-9634453155EB}" srcOrd="1" destOrd="0" presId="urn:microsoft.com/office/officeart/2018/2/layout/IconLabelList"/>
    <dgm:cxn modelId="{7C5F8513-1350-417C-B101-6FBA5CF5E4AB}" type="presParOf" srcId="{D0894835-D4C6-4E0F-944E-FC0270537D2C}" destId="{59DD45F1-CF24-4710-AD49-A51B07F793E8}" srcOrd="2" destOrd="0" presId="urn:microsoft.com/office/officeart/2018/2/layout/IconLabelList"/>
    <dgm:cxn modelId="{1FD9EA4F-EA03-4E6C-ACD6-70886C7FFBC3}" type="presParOf" srcId="{ABD30487-67BD-4E7F-B6AF-5029B1C142A1}" destId="{181650E5-EA41-412C-972E-ECD910BB03C1}" srcOrd="5" destOrd="0" presId="urn:microsoft.com/office/officeart/2018/2/layout/IconLabelList"/>
    <dgm:cxn modelId="{704594FF-94FB-4504-82E8-25265DCED178}" type="presParOf" srcId="{ABD30487-67BD-4E7F-B6AF-5029B1C142A1}" destId="{34DE3B22-13F3-43B5-BDAA-54AF77B29BC5}" srcOrd="6" destOrd="0" presId="urn:microsoft.com/office/officeart/2018/2/layout/IconLabelList"/>
    <dgm:cxn modelId="{A5BBB924-C8E6-4A44-82EB-30097BE84DA2}" type="presParOf" srcId="{34DE3B22-13F3-43B5-BDAA-54AF77B29BC5}" destId="{F70F53FF-03F4-452F-98D1-844B2DF6BACE}" srcOrd="0" destOrd="0" presId="urn:microsoft.com/office/officeart/2018/2/layout/IconLabelList"/>
    <dgm:cxn modelId="{872F2C6A-9F4E-443E-9757-E8FBDE795881}" type="presParOf" srcId="{34DE3B22-13F3-43B5-BDAA-54AF77B29BC5}" destId="{1192757F-D63E-4A13-80A6-3B7F51901EF8}" srcOrd="1" destOrd="0" presId="urn:microsoft.com/office/officeart/2018/2/layout/IconLabelList"/>
    <dgm:cxn modelId="{84F39C53-36AE-4D00-B972-8D98E4825FBD}" type="presParOf" srcId="{34DE3B22-13F3-43B5-BDAA-54AF77B29BC5}" destId="{F596FDA1-20AD-4518-97CE-8DE11AB48E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9D1FBD-49FA-4F85-91D1-1CAF4947D69A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017DFD-4912-4C79-BBC4-BB66DB6A2D78}">
      <dgm:prSet/>
      <dgm:spPr/>
      <dgm:t>
        <a:bodyPr/>
        <a:lstStyle/>
        <a:p>
          <a:r>
            <a:rPr lang="en-US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Essential for Revenue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 Customers are essential for generating revenue and sustaining the business.</a:t>
          </a:r>
        </a:p>
        <a:p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Driving Growth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 Satisfied customers often become repeat customers and advocates for the brand, driving growth through positive word-of-mouth referrals and repeat purchases.</a:t>
          </a:r>
        </a:p>
        <a:p>
          <a:pPr>
            <a:buFont typeface="Arial" panose="020B0604020202020204" pitchFamily="34" charset="0"/>
            <a:buChar char="•"/>
          </a:pPr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Feedback and Improvement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 Customers provide valuable feedback that helps businesses understand their needs and preferences, essential for product/service improvement.</a:t>
          </a:r>
        </a:p>
        <a:p>
          <a:pPr>
            <a:buFont typeface="Arial" panose="020B0604020202020204" pitchFamily="34" charset="0"/>
            <a:buChar char="•"/>
          </a:pPr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Competitive Advantage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 Customer satisfaction and loyalty can provide a competitive advantage in the marketplace, helping businesses stand out from competitors and retain market </a:t>
          </a:r>
          <a:r>
            <a:rPr lang="en-US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share.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Kaggle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1AD6D1-5D62-4A8F-AA03-02AFFB60773A}" type="parTrans" cxnId="{F36CF92E-A2E1-41A9-8396-5912B2C6D52E}">
      <dgm:prSet/>
      <dgm:spPr/>
      <dgm:t>
        <a:bodyPr/>
        <a:lstStyle/>
        <a:p>
          <a:endParaRPr lang="en-US"/>
        </a:p>
      </dgm:t>
    </dgm:pt>
    <dgm:pt modelId="{85E14314-67DB-4465-A2D6-6E53500E3B89}" type="sibTrans" cxnId="{F36CF92E-A2E1-41A9-8396-5912B2C6D52E}">
      <dgm:prSet/>
      <dgm:spPr/>
      <dgm:t>
        <a:bodyPr/>
        <a:lstStyle/>
        <a:p>
          <a:endParaRPr lang="en-US"/>
        </a:p>
      </dgm:t>
    </dgm:pt>
    <dgm:pt modelId="{3B64ECF1-2C0D-451D-836F-6057D8C4BEA9}" type="pres">
      <dgm:prSet presAssocID="{149D1FBD-49FA-4F85-91D1-1CAF4947D69A}" presName="vert0" presStyleCnt="0">
        <dgm:presLayoutVars>
          <dgm:dir/>
          <dgm:animOne val="branch"/>
          <dgm:animLvl val="lvl"/>
        </dgm:presLayoutVars>
      </dgm:prSet>
      <dgm:spPr/>
    </dgm:pt>
    <dgm:pt modelId="{674EABB9-8AE1-4C34-B736-57277BC2D811}" type="pres">
      <dgm:prSet presAssocID="{F6017DFD-4912-4C79-BBC4-BB66DB6A2D78}" presName="thickLine" presStyleLbl="alignNode1" presStyleIdx="0" presStyleCnt="1"/>
      <dgm:spPr/>
    </dgm:pt>
    <dgm:pt modelId="{BC088FBB-5D72-419E-A5A9-FE950D8DF4E0}" type="pres">
      <dgm:prSet presAssocID="{F6017DFD-4912-4C79-BBC4-BB66DB6A2D78}" presName="horz1" presStyleCnt="0"/>
      <dgm:spPr/>
    </dgm:pt>
    <dgm:pt modelId="{91E9B4E3-5C4E-44B0-8858-793F3667D249}" type="pres">
      <dgm:prSet presAssocID="{F6017DFD-4912-4C79-BBC4-BB66DB6A2D78}" presName="tx1" presStyleLbl="revTx" presStyleIdx="0" presStyleCnt="1"/>
      <dgm:spPr/>
    </dgm:pt>
    <dgm:pt modelId="{E02A946B-1BB8-4282-B6F2-0E1D12E701F8}" type="pres">
      <dgm:prSet presAssocID="{F6017DFD-4912-4C79-BBC4-BB66DB6A2D78}" presName="vert1" presStyleCnt="0"/>
      <dgm:spPr/>
    </dgm:pt>
  </dgm:ptLst>
  <dgm:cxnLst>
    <dgm:cxn modelId="{F36CF92E-A2E1-41A9-8396-5912B2C6D52E}" srcId="{149D1FBD-49FA-4F85-91D1-1CAF4947D69A}" destId="{F6017DFD-4912-4C79-BBC4-BB66DB6A2D78}" srcOrd="0" destOrd="0" parTransId="{3B1AD6D1-5D62-4A8F-AA03-02AFFB60773A}" sibTransId="{85E14314-67DB-4465-A2D6-6E53500E3B89}"/>
    <dgm:cxn modelId="{F5B5E333-A046-4F94-A969-E97CC239C323}" type="presOf" srcId="{F6017DFD-4912-4C79-BBC4-BB66DB6A2D78}" destId="{91E9B4E3-5C4E-44B0-8858-793F3667D249}" srcOrd="0" destOrd="0" presId="urn:microsoft.com/office/officeart/2008/layout/LinedList"/>
    <dgm:cxn modelId="{8AE486C4-9A0C-4033-AE42-2E6B0DFA867C}" type="presOf" srcId="{149D1FBD-49FA-4F85-91D1-1CAF4947D69A}" destId="{3B64ECF1-2C0D-451D-836F-6057D8C4BEA9}" srcOrd="0" destOrd="0" presId="urn:microsoft.com/office/officeart/2008/layout/LinedList"/>
    <dgm:cxn modelId="{E567DC01-25B4-4AC7-885F-76C79F5F53C2}" type="presParOf" srcId="{3B64ECF1-2C0D-451D-836F-6057D8C4BEA9}" destId="{674EABB9-8AE1-4C34-B736-57277BC2D811}" srcOrd="0" destOrd="0" presId="urn:microsoft.com/office/officeart/2008/layout/LinedList"/>
    <dgm:cxn modelId="{961F45B6-9289-4E62-AB3B-6FF63A62AC51}" type="presParOf" srcId="{3B64ECF1-2C0D-451D-836F-6057D8C4BEA9}" destId="{BC088FBB-5D72-419E-A5A9-FE950D8DF4E0}" srcOrd="1" destOrd="0" presId="urn:microsoft.com/office/officeart/2008/layout/LinedList"/>
    <dgm:cxn modelId="{F03A9727-6BA2-4C4A-AC8E-EF153CB4C650}" type="presParOf" srcId="{BC088FBB-5D72-419E-A5A9-FE950D8DF4E0}" destId="{91E9B4E3-5C4E-44B0-8858-793F3667D249}" srcOrd="0" destOrd="0" presId="urn:microsoft.com/office/officeart/2008/layout/LinedList"/>
    <dgm:cxn modelId="{56872E76-C3B6-4876-9029-92D389C43992}" type="presParOf" srcId="{BC088FBB-5D72-419E-A5A9-FE950D8DF4E0}" destId="{E02A946B-1BB8-4282-B6F2-0E1D12E701F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C30770-DE4E-4968-8B71-60D655099FD7}" type="doc">
      <dgm:prSet loTypeId="urn:microsoft.com/office/officeart/2016/7/layout/ChevronBlockProcess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53D62E3-D262-4817-B960-49672C1A4B06}">
      <dgm:prSet/>
      <dgm:spPr/>
      <dgm:t>
        <a:bodyPr/>
        <a:lstStyle/>
        <a:p>
          <a:pPr>
            <a:defRPr b="1"/>
          </a:pPr>
          <a:r>
            <a:rPr lang="en-US" b="0" i="0"/>
            <a:t>Preprocessing:</a:t>
          </a:r>
          <a:endParaRPr lang="en-US"/>
        </a:p>
      </dgm:t>
    </dgm:pt>
    <dgm:pt modelId="{ED186DD9-011E-42B1-AFE7-AB0483F3419C}" type="parTrans" cxnId="{8C5C1CF8-DA75-4D91-8BCB-64550D6CE6A6}">
      <dgm:prSet/>
      <dgm:spPr/>
      <dgm:t>
        <a:bodyPr/>
        <a:lstStyle/>
        <a:p>
          <a:endParaRPr lang="en-US"/>
        </a:p>
      </dgm:t>
    </dgm:pt>
    <dgm:pt modelId="{14002256-6F27-4F2D-8FFC-4148829E2B68}" type="sibTrans" cxnId="{8C5C1CF8-DA75-4D91-8BCB-64550D6CE6A6}">
      <dgm:prSet/>
      <dgm:spPr/>
      <dgm:t>
        <a:bodyPr/>
        <a:lstStyle/>
        <a:p>
          <a:endParaRPr lang="en-US"/>
        </a:p>
      </dgm:t>
    </dgm:pt>
    <dgm:pt modelId="{4124FC92-7D4D-4364-86D2-FA4B0333E87E}">
      <dgm:prSet/>
      <dgm:spPr/>
      <dgm:t>
        <a:bodyPr/>
        <a:lstStyle/>
        <a:p>
          <a:r>
            <a:rPr lang="en-US" b="0" i="0" dirty="0"/>
            <a:t>Encoded object-type variables to integers using </a:t>
          </a:r>
          <a:r>
            <a:rPr lang="en-US" b="0" i="0" dirty="0" err="1"/>
            <a:t>LabelEncoder</a:t>
          </a:r>
          <a:r>
            <a:rPr lang="en-US" b="0" i="0" dirty="0"/>
            <a:t>.</a:t>
          </a:r>
          <a:endParaRPr lang="en-US" dirty="0"/>
        </a:p>
      </dgm:t>
    </dgm:pt>
    <dgm:pt modelId="{32D0A01A-C221-4CA8-BDA3-FF9A0AC4B2A5}" type="parTrans" cxnId="{CC85B59A-AFCF-42A2-9566-0F1F8BAE9074}">
      <dgm:prSet/>
      <dgm:spPr/>
      <dgm:t>
        <a:bodyPr/>
        <a:lstStyle/>
        <a:p>
          <a:endParaRPr lang="en-US"/>
        </a:p>
      </dgm:t>
    </dgm:pt>
    <dgm:pt modelId="{F3D33C02-5E3A-4B79-9716-8BD0EB8B3345}" type="sibTrans" cxnId="{CC85B59A-AFCF-42A2-9566-0F1F8BAE9074}">
      <dgm:prSet/>
      <dgm:spPr/>
      <dgm:t>
        <a:bodyPr/>
        <a:lstStyle/>
        <a:p>
          <a:endParaRPr lang="en-US"/>
        </a:p>
      </dgm:t>
    </dgm:pt>
    <dgm:pt modelId="{84BE835B-8AE5-4BE0-B2FD-2DFF87575D80}">
      <dgm:prSet/>
      <dgm:spPr/>
      <dgm:t>
        <a:bodyPr/>
        <a:lstStyle/>
        <a:p>
          <a:r>
            <a:rPr lang="en-US" b="0" i="0"/>
            <a:t>Standardized numerical features with StandardScaler.</a:t>
          </a:r>
          <a:endParaRPr lang="en-US"/>
        </a:p>
      </dgm:t>
    </dgm:pt>
    <dgm:pt modelId="{8B8F1346-EFAE-401A-A70D-D92F7AF8C9FC}" type="parTrans" cxnId="{8816D43B-0971-4A9E-9169-DC427B81EDD8}">
      <dgm:prSet/>
      <dgm:spPr/>
      <dgm:t>
        <a:bodyPr/>
        <a:lstStyle/>
        <a:p>
          <a:endParaRPr lang="en-US"/>
        </a:p>
      </dgm:t>
    </dgm:pt>
    <dgm:pt modelId="{6C0D2811-9C8C-4457-AA58-4033D7217BA0}" type="sibTrans" cxnId="{8816D43B-0971-4A9E-9169-DC427B81EDD8}">
      <dgm:prSet/>
      <dgm:spPr/>
      <dgm:t>
        <a:bodyPr/>
        <a:lstStyle/>
        <a:p>
          <a:endParaRPr lang="en-US"/>
        </a:p>
      </dgm:t>
    </dgm:pt>
    <dgm:pt modelId="{F6132DAF-DA3A-4F42-A8BE-1529C6AC150F}">
      <dgm:prSet/>
      <dgm:spPr/>
      <dgm:t>
        <a:bodyPr/>
        <a:lstStyle/>
        <a:p>
          <a:pPr>
            <a:defRPr b="1"/>
          </a:pPr>
          <a:r>
            <a:rPr lang="en-US" b="0" i="0"/>
            <a:t>Data Categorization:</a:t>
          </a:r>
          <a:endParaRPr lang="en-US"/>
        </a:p>
      </dgm:t>
    </dgm:pt>
    <dgm:pt modelId="{2D26E79A-0717-496E-8A7E-5BAE84DEB1A1}" type="parTrans" cxnId="{60640B3C-0E7A-4B0A-AE8C-E51386F7E788}">
      <dgm:prSet/>
      <dgm:spPr/>
      <dgm:t>
        <a:bodyPr/>
        <a:lstStyle/>
        <a:p>
          <a:endParaRPr lang="en-US"/>
        </a:p>
      </dgm:t>
    </dgm:pt>
    <dgm:pt modelId="{3D1A5EDD-2D90-46BD-A3D3-9739042D934B}" type="sibTrans" cxnId="{60640B3C-0E7A-4B0A-AE8C-E51386F7E788}">
      <dgm:prSet/>
      <dgm:spPr/>
      <dgm:t>
        <a:bodyPr/>
        <a:lstStyle/>
        <a:p>
          <a:endParaRPr lang="en-US"/>
        </a:p>
      </dgm:t>
    </dgm:pt>
    <dgm:pt modelId="{44D93AE7-7158-42B7-85AA-C8FF6B54FB9C}">
      <dgm:prSet/>
      <dgm:spPr/>
      <dgm:t>
        <a:bodyPr/>
        <a:lstStyle/>
        <a:p>
          <a:r>
            <a:rPr lang="en-US" b="0" i="0"/>
            <a:t>Segmented data into three groups: numerical columns, categorical columns for One-Hot Encoding, and categorical columns for Label Encoding.</a:t>
          </a:r>
          <a:endParaRPr lang="en-US"/>
        </a:p>
      </dgm:t>
    </dgm:pt>
    <dgm:pt modelId="{8AF05765-631B-41E0-82C6-1D9C5F095D04}" type="parTrans" cxnId="{A286B862-1CCC-4D83-BB8A-56B63C8F343F}">
      <dgm:prSet/>
      <dgm:spPr/>
      <dgm:t>
        <a:bodyPr/>
        <a:lstStyle/>
        <a:p>
          <a:endParaRPr lang="en-US"/>
        </a:p>
      </dgm:t>
    </dgm:pt>
    <dgm:pt modelId="{25DFB58D-CB1E-4343-B7C0-239019F84FD8}" type="sibTrans" cxnId="{A286B862-1CCC-4D83-BB8A-56B63C8F343F}">
      <dgm:prSet/>
      <dgm:spPr/>
      <dgm:t>
        <a:bodyPr/>
        <a:lstStyle/>
        <a:p>
          <a:endParaRPr lang="en-US"/>
        </a:p>
      </dgm:t>
    </dgm:pt>
    <dgm:pt modelId="{E5B0FF55-1321-4388-B2BB-9319A18BD701}">
      <dgm:prSet/>
      <dgm:spPr/>
      <dgm:t>
        <a:bodyPr/>
        <a:lstStyle/>
        <a:p>
          <a:pPr>
            <a:defRPr b="1"/>
          </a:pPr>
          <a:r>
            <a:rPr lang="en-US" b="0" i="0"/>
            <a:t>Scaling:</a:t>
          </a:r>
          <a:endParaRPr lang="en-US"/>
        </a:p>
      </dgm:t>
    </dgm:pt>
    <dgm:pt modelId="{768F4291-F17D-4B8B-A5E9-8416CEFA827D}" type="parTrans" cxnId="{56A3C412-7A11-44E7-A627-1903B18DA2FF}">
      <dgm:prSet/>
      <dgm:spPr/>
      <dgm:t>
        <a:bodyPr/>
        <a:lstStyle/>
        <a:p>
          <a:endParaRPr lang="en-US"/>
        </a:p>
      </dgm:t>
    </dgm:pt>
    <dgm:pt modelId="{A3EEBADD-F5A6-4420-9B35-6671C9463338}" type="sibTrans" cxnId="{56A3C412-7A11-44E7-A627-1903B18DA2FF}">
      <dgm:prSet/>
      <dgm:spPr/>
      <dgm:t>
        <a:bodyPr/>
        <a:lstStyle/>
        <a:p>
          <a:endParaRPr lang="en-US"/>
        </a:p>
      </dgm:t>
    </dgm:pt>
    <dgm:pt modelId="{882BCF4D-C2ED-488F-9613-E83565A98137}">
      <dgm:prSet/>
      <dgm:spPr/>
      <dgm:t>
        <a:bodyPr/>
        <a:lstStyle/>
        <a:p>
          <a:r>
            <a:rPr lang="en-US" b="0" i="0"/>
            <a:t>Applied StandardScaler to both training and testing sets for consistent scaling.</a:t>
          </a:r>
          <a:endParaRPr lang="en-US"/>
        </a:p>
      </dgm:t>
    </dgm:pt>
    <dgm:pt modelId="{63229779-0C1E-4F76-85BB-E07EAF96CBC4}" type="parTrans" cxnId="{B86F816A-9955-4B9E-9395-AAA1A1A8AD30}">
      <dgm:prSet/>
      <dgm:spPr/>
      <dgm:t>
        <a:bodyPr/>
        <a:lstStyle/>
        <a:p>
          <a:endParaRPr lang="en-US"/>
        </a:p>
      </dgm:t>
    </dgm:pt>
    <dgm:pt modelId="{58EA9737-7588-4D26-BC00-38D9951056C0}" type="sibTrans" cxnId="{B86F816A-9955-4B9E-9395-AAA1A1A8AD30}">
      <dgm:prSet/>
      <dgm:spPr/>
      <dgm:t>
        <a:bodyPr/>
        <a:lstStyle/>
        <a:p>
          <a:endParaRPr lang="en-US"/>
        </a:p>
      </dgm:t>
    </dgm:pt>
    <dgm:pt modelId="{897A6D10-A86B-4AF9-915C-234F6FC458FF}">
      <dgm:prSet/>
      <dgm:spPr/>
      <dgm:t>
        <a:bodyPr/>
        <a:lstStyle/>
        <a:p>
          <a:pPr>
            <a:defRPr b="1"/>
          </a:pPr>
          <a:r>
            <a:rPr lang="en-US" b="0" i="0"/>
            <a:t>Class Balance Verification:</a:t>
          </a:r>
          <a:endParaRPr lang="en-US"/>
        </a:p>
      </dgm:t>
    </dgm:pt>
    <dgm:pt modelId="{6ADDCF2F-290A-4978-B069-ABDE573D0EC3}" type="parTrans" cxnId="{5018AC95-FA6C-42E1-9B73-BF0039E23D8D}">
      <dgm:prSet/>
      <dgm:spPr/>
      <dgm:t>
        <a:bodyPr/>
        <a:lstStyle/>
        <a:p>
          <a:endParaRPr lang="en-US"/>
        </a:p>
      </dgm:t>
    </dgm:pt>
    <dgm:pt modelId="{5A72FC02-5CBB-4DB4-9EC7-96FB1EE5DD50}" type="sibTrans" cxnId="{5018AC95-FA6C-42E1-9B73-BF0039E23D8D}">
      <dgm:prSet/>
      <dgm:spPr/>
      <dgm:t>
        <a:bodyPr/>
        <a:lstStyle/>
        <a:p>
          <a:endParaRPr lang="en-US"/>
        </a:p>
      </dgm:t>
    </dgm:pt>
    <dgm:pt modelId="{6FAA70F6-D494-435B-8B73-444B72B2A042}">
      <dgm:prSet/>
      <dgm:spPr/>
      <dgm:t>
        <a:bodyPr/>
        <a:lstStyle/>
        <a:p>
          <a:r>
            <a:rPr lang="en-US" b="0" i="0"/>
            <a:t>Examined churn and no-churn counts to ensure a balanced dataset for unbiased model evaluation and decision-making.</a:t>
          </a:r>
          <a:endParaRPr lang="en-US"/>
        </a:p>
      </dgm:t>
    </dgm:pt>
    <dgm:pt modelId="{4A3EA7C2-809F-47EF-8AFC-97E24D1769BF}" type="parTrans" cxnId="{658529FD-ACEA-49AC-8270-D797E64B4034}">
      <dgm:prSet/>
      <dgm:spPr/>
      <dgm:t>
        <a:bodyPr/>
        <a:lstStyle/>
        <a:p>
          <a:endParaRPr lang="en-US"/>
        </a:p>
      </dgm:t>
    </dgm:pt>
    <dgm:pt modelId="{565F0B21-F69A-420C-AF9D-C52A14CC8706}" type="sibTrans" cxnId="{658529FD-ACEA-49AC-8270-D797E64B4034}">
      <dgm:prSet/>
      <dgm:spPr/>
      <dgm:t>
        <a:bodyPr/>
        <a:lstStyle/>
        <a:p>
          <a:endParaRPr lang="en-US"/>
        </a:p>
      </dgm:t>
    </dgm:pt>
    <dgm:pt modelId="{7B6DEE27-4E95-415B-B529-7AA796A9C50F}" type="pres">
      <dgm:prSet presAssocID="{BBC30770-DE4E-4968-8B71-60D655099FD7}" presName="Name0" presStyleCnt="0">
        <dgm:presLayoutVars>
          <dgm:dir/>
          <dgm:animLvl val="lvl"/>
          <dgm:resizeHandles val="exact"/>
        </dgm:presLayoutVars>
      </dgm:prSet>
      <dgm:spPr/>
    </dgm:pt>
    <dgm:pt modelId="{0A489DD2-7211-4D0D-ABDE-CEDB4E350E33}" type="pres">
      <dgm:prSet presAssocID="{053D62E3-D262-4817-B960-49672C1A4B06}" presName="composite" presStyleCnt="0"/>
      <dgm:spPr/>
    </dgm:pt>
    <dgm:pt modelId="{FA966951-C099-4DD7-8A05-6A150F25C528}" type="pres">
      <dgm:prSet presAssocID="{053D62E3-D262-4817-B960-49672C1A4B06}" presName="parTx" presStyleLbl="alignNode1" presStyleIdx="0" presStyleCnt="4">
        <dgm:presLayoutVars>
          <dgm:chMax val="0"/>
          <dgm:chPref val="0"/>
        </dgm:presLayoutVars>
      </dgm:prSet>
      <dgm:spPr/>
    </dgm:pt>
    <dgm:pt modelId="{35B94AFA-76B5-440D-8D8C-3F932AFA6AED}" type="pres">
      <dgm:prSet presAssocID="{053D62E3-D262-4817-B960-49672C1A4B06}" presName="desTx" presStyleLbl="alignAccFollowNode1" presStyleIdx="0" presStyleCnt="4">
        <dgm:presLayoutVars/>
      </dgm:prSet>
      <dgm:spPr/>
    </dgm:pt>
    <dgm:pt modelId="{26585991-0E47-4A8B-9B54-D9B18AECDDF2}" type="pres">
      <dgm:prSet presAssocID="{14002256-6F27-4F2D-8FFC-4148829E2B68}" presName="space" presStyleCnt="0"/>
      <dgm:spPr/>
    </dgm:pt>
    <dgm:pt modelId="{D8C27120-BD6F-4051-A20C-27334633C8FC}" type="pres">
      <dgm:prSet presAssocID="{F6132DAF-DA3A-4F42-A8BE-1529C6AC150F}" presName="composite" presStyleCnt="0"/>
      <dgm:spPr/>
    </dgm:pt>
    <dgm:pt modelId="{35E06485-018F-4469-B061-1C00AAAC24B7}" type="pres">
      <dgm:prSet presAssocID="{F6132DAF-DA3A-4F42-A8BE-1529C6AC150F}" presName="parTx" presStyleLbl="alignNode1" presStyleIdx="1" presStyleCnt="4">
        <dgm:presLayoutVars>
          <dgm:chMax val="0"/>
          <dgm:chPref val="0"/>
        </dgm:presLayoutVars>
      </dgm:prSet>
      <dgm:spPr/>
    </dgm:pt>
    <dgm:pt modelId="{847EB160-E37A-4343-AF97-621EB4914FAD}" type="pres">
      <dgm:prSet presAssocID="{F6132DAF-DA3A-4F42-A8BE-1529C6AC150F}" presName="desTx" presStyleLbl="alignAccFollowNode1" presStyleIdx="1" presStyleCnt="4">
        <dgm:presLayoutVars/>
      </dgm:prSet>
      <dgm:spPr/>
    </dgm:pt>
    <dgm:pt modelId="{0D60E38A-348E-48FC-A70A-F53398CBB248}" type="pres">
      <dgm:prSet presAssocID="{3D1A5EDD-2D90-46BD-A3D3-9739042D934B}" presName="space" presStyleCnt="0"/>
      <dgm:spPr/>
    </dgm:pt>
    <dgm:pt modelId="{9EBD1BAD-F687-4726-9823-893386063070}" type="pres">
      <dgm:prSet presAssocID="{E5B0FF55-1321-4388-B2BB-9319A18BD701}" presName="composite" presStyleCnt="0"/>
      <dgm:spPr/>
    </dgm:pt>
    <dgm:pt modelId="{BBA7BCD2-89EA-4498-9E95-0EF91FDDCC06}" type="pres">
      <dgm:prSet presAssocID="{E5B0FF55-1321-4388-B2BB-9319A18BD701}" presName="parTx" presStyleLbl="alignNode1" presStyleIdx="2" presStyleCnt="4">
        <dgm:presLayoutVars>
          <dgm:chMax val="0"/>
          <dgm:chPref val="0"/>
        </dgm:presLayoutVars>
      </dgm:prSet>
      <dgm:spPr/>
    </dgm:pt>
    <dgm:pt modelId="{20534D19-346E-4A33-89F5-72DCD290B119}" type="pres">
      <dgm:prSet presAssocID="{E5B0FF55-1321-4388-B2BB-9319A18BD701}" presName="desTx" presStyleLbl="alignAccFollowNode1" presStyleIdx="2" presStyleCnt="4">
        <dgm:presLayoutVars/>
      </dgm:prSet>
      <dgm:spPr/>
    </dgm:pt>
    <dgm:pt modelId="{B2B42805-56CA-4A16-A64F-8DFF3C825BB3}" type="pres">
      <dgm:prSet presAssocID="{A3EEBADD-F5A6-4420-9B35-6671C9463338}" presName="space" presStyleCnt="0"/>
      <dgm:spPr/>
    </dgm:pt>
    <dgm:pt modelId="{803DA49F-EA35-43D6-A8E4-9AC4F30BB8B5}" type="pres">
      <dgm:prSet presAssocID="{897A6D10-A86B-4AF9-915C-234F6FC458FF}" presName="composite" presStyleCnt="0"/>
      <dgm:spPr/>
    </dgm:pt>
    <dgm:pt modelId="{6B0BEAD8-91EB-4DB9-A57E-839963D20C28}" type="pres">
      <dgm:prSet presAssocID="{897A6D10-A86B-4AF9-915C-234F6FC458FF}" presName="parTx" presStyleLbl="alignNode1" presStyleIdx="3" presStyleCnt="4">
        <dgm:presLayoutVars>
          <dgm:chMax val="0"/>
          <dgm:chPref val="0"/>
        </dgm:presLayoutVars>
      </dgm:prSet>
      <dgm:spPr/>
    </dgm:pt>
    <dgm:pt modelId="{264AE245-E3E6-40E5-BA93-0F1D580E7880}" type="pres">
      <dgm:prSet presAssocID="{897A6D10-A86B-4AF9-915C-234F6FC458FF}" presName="desTx" presStyleLbl="alignAccFollowNode1" presStyleIdx="3" presStyleCnt="4">
        <dgm:presLayoutVars/>
      </dgm:prSet>
      <dgm:spPr/>
    </dgm:pt>
  </dgm:ptLst>
  <dgm:cxnLst>
    <dgm:cxn modelId="{56A3C412-7A11-44E7-A627-1903B18DA2FF}" srcId="{BBC30770-DE4E-4968-8B71-60D655099FD7}" destId="{E5B0FF55-1321-4388-B2BB-9319A18BD701}" srcOrd="2" destOrd="0" parTransId="{768F4291-F17D-4B8B-A5E9-8416CEFA827D}" sibTransId="{A3EEBADD-F5A6-4420-9B35-6671C9463338}"/>
    <dgm:cxn modelId="{E537551D-D228-4489-8793-44F877369CF1}" type="presOf" srcId="{F6132DAF-DA3A-4F42-A8BE-1529C6AC150F}" destId="{35E06485-018F-4469-B061-1C00AAAC24B7}" srcOrd="0" destOrd="0" presId="urn:microsoft.com/office/officeart/2016/7/layout/ChevronBlockProcess"/>
    <dgm:cxn modelId="{F229AE1F-3FCE-41D5-BAA4-90A2D4D7BF0B}" type="presOf" srcId="{84BE835B-8AE5-4BE0-B2FD-2DFF87575D80}" destId="{35B94AFA-76B5-440D-8D8C-3F932AFA6AED}" srcOrd="0" destOrd="1" presId="urn:microsoft.com/office/officeart/2016/7/layout/ChevronBlockProcess"/>
    <dgm:cxn modelId="{1AFF7634-3B43-409D-A795-E46225A840DC}" type="presOf" srcId="{4124FC92-7D4D-4364-86D2-FA4B0333E87E}" destId="{35B94AFA-76B5-440D-8D8C-3F932AFA6AED}" srcOrd="0" destOrd="0" presId="urn:microsoft.com/office/officeart/2016/7/layout/ChevronBlockProcess"/>
    <dgm:cxn modelId="{8816D43B-0971-4A9E-9169-DC427B81EDD8}" srcId="{053D62E3-D262-4817-B960-49672C1A4B06}" destId="{84BE835B-8AE5-4BE0-B2FD-2DFF87575D80}" srcOrd="1" destOrd="0" parTransId="{8B8F1346-EFAE-401A-A70D-D92F7AF8C9FC}" sibTransId="{6C0D2811-9C8C-4457-AA58-4033D7217BA0}"/>
    <dgm:cxn modelId="{60640B3C-0E7A-4B0A-AE8C-E51386F7E788}" srcId="{BBC30770-DE4E-4968-8B71-60D655099FD7}" destId="{F6132DAF-DA3A-4F42-A8BE-1529C6AC150F}" srcOrd="1" destOrd="0" parTransId="{2D26E79A-0717-496E-8A7E-5BAE84DEB1A1}" sibTransId="{3D1A5EDD-2D90-46BD-A3D3-9739042D934B}"/>
    <dgm:cxn modelId="{2246F03D-5A4E-486F-9842-F119DE3707F4}" type="presOf" srcId="{897A6D10-A86B-4AF9-915C-234F6FC458FF}" destId="{6B0BEAD8-91EB-4DB9-A57E-839963D20C28}" srcOrd="0" destOrd="0" presId="urn:microsoft.com/office/officeart/2016/7/layout/ChevronBlockProcess"/>
    <dgm:cxn modelId="{0C111F3E-58EB-49C0-A5E6-125F1ECE0FD6}" type="presOf" srcId="{053D62E3-D262-4817-B960-49672C1A4B06}" destId="{FA966951-C099-4DD7-8A05-6A150F25C528}" srcOrd="0" destOrd="0" presId="urn:microsoft.com/office/officeart/2016/7/layout/ChevronBlockProcess"/>
    <dgm:cxn modelId="{A286B862-1CCC-4D83-BB8A-56B63C8F343F}" srcId="{F6132DAF-DA3A-4F42-A8BE-1529C6AC150F}" destId="{44D93AE7-7158-42B7-85AA-C8FF6B54FB9C}" srcOrd="0" destOrd="0" parTransId="{8AF05765-631B-41E0-82C6-1D9C5F095D04}" sibTransId="{25DFB58D-CB1E-4343-B7C0-239019F84FD8}"/>
    <dgm:cxn modelId="{B86F816A-9955-4B9E-9395-AAA1A1A8AD30}" srcId="{E5B0FF55-1321-4388-B2BB-9319A18BD701}" destId="{882BCF4D-C2ED-488F-9613-E83565A98137}" srcOrd="0" destOrd="0" parTransId="{63229779-0C1E-4F76-85BB-E07EAF96CBC4}" sibTransId="{58EA9737-7588-4D26-BC00-38D9951056C0}"/>
    <dgm:cxn modelId="{FEA1A48A-8779-4485-BFAE-6E042FC3F1D6}" type="presOf" srcId="{6FAA70F6-D494-435B-8B73-444B72B2A042}" destId="{264AE245-E3E6-40E5-BA93-0F1D580E7880}" srcOrd="0" destOrd="0" presId="urn:microsoft.com/office/officeart/2016/7/layout/ChevronBlockProcess"/>
    <dgm:cxn modelId="{5018AC95-FA6C-42E1-9B73-BF0039E23D8D}" srcId="{BBC30770-DE4E-4968-8B71-60D655099FD7}" destId="{897A6D10-A86B-4AF9-915C-234F6FC458FF}" srcOrd="3" destOrd="0" parTransId="{6ADDCF2F-290A-4978-B069-ABDE573D0EC3}" sibTransId="{5A72FC02-5CBB-4DB4-9EC7-96FB1EE5DD50}"/>
    <dgm:cxn modelId="{CC85B59A-AFCF-42A2-9566-0F1F8BAE9074}" srcId="{053D62E3-D262-4817-B960-49672C1A4B06}" destId="{4124FC92-7D4D-4364-86D2-FA4B0333E87E}" srcOrd="0" destOrd="0" parTransId="{32D0A01A-C221-4CA8-BDA3-FF9A0AC4B2A5}" sibTransId="{F3D33C02-5E3A-4B79-9716-8BD0EB8B3345}"/>
    <dgm:cxn modelId="{6DFEB5A4-B55B-4AF8-8954-86F2DB0D935D}" type="presOf" srcId="{44D93AE7-7158-42B7-85AA-C8FF6B54FB9C}" destId="{847EB160-E37A-4343-AF97-621EB4914FAD}" srcOrd="0" destOrd="0" presId="urn:microsoft.com/office/officeart/2016/7/layout/ChevronBlockProcess"/>
    <dgm:cxn modelId="{910FE1AC-B044-4157-9283-E8D53FE6622A}" type="presOf" srcId="{882BCF4D-C2ED-488F-9613-E83565A98137}" destId="{20534D19-346E-4A33-89F5-72DCD290B119}" srcOrd="0" destOrd="0" presId="urn:microsoft.com/office/officeart/2016/7/layout/ChevronBlockProcess"/>
    <dgm:cxn modelId="{11CC51BB-60FD-4CCC-816A-CD9C6F6084FB}" type="presOf" srcId="{BBC30770-DE4E-4968-8B71-60D655099FD7}" destId="{7B6DEE27-4E95-415B-B529-7AA796A9C50F}" srcOrd="0" destOrd="0" presId="urn:microsoft.com/office/officeart/2016/7/layout/ChevronBlockProcess"/>
    <dgm:cxn modelId="{1927D0F4-703F-4BE0-B442-70932F2C1D74}" type="presOf" srcId="{E5B0FF55-1321-4388-B2BB-9319A18BD701}" destId="{BBA7BCD2-89EA-4498-9E95-0EF91FDDCC06}" srcOrd="0" destOrd="0" presId="urn:microsoft.com/office/officeart/2016/7/layout/ChevronBlockProcess"/>
    <dgm:cxn modelId="{8C5C1CF8-DA75-4D91-8BCB-64550D6CE6A6}" srcId="{BBC30770-DE4E-4968-8B71-60D655099FD7}" destId="{053D62E3-D262-4817-B960-49672C1A4B06}" srcOrd="0" destOrd="0" parTransId="{ED186DD9-011E-42B1-AFE7-AB0483F3419C}" sibTransId="{14002256-6F27-4F2D-8FFC-4148829E2B68}"/>
    <dgm:cxn modelId="{658529FD-ACEA-49AC-8270-D797E64B4034}" srcId="{897A6D10-A86B-4AF9-915C-234F6FC458FF}" destId="{6FAA70F6-D494-435B-8B73-444B72B2A042}" srcOrd="0" destOrd="0" parTransId="{4A3EA7C2-809F-47EF-8AFC-97E24D1769BF}" sibTransId="{565F0B21-F69A-420C-AF9D-C52A14CC8706}"/>
    <dgm:cxn modelId="{54420602-1094-4B94-BD66-091A5772E121}" type="presParOf" srcId="{7B6DEE27-4E95-415B-B529-7AA796A9C50F}" destId="{0A489DD2-7211-4D0D-ABDE-CEDB4E350E33}" srcOrd="0" destOrd="0" presId="urn:microsoft.com/office/officeart/2016/7/layout/ChevronBlockProcess"/>
    <dgm:cxn modelId="{95081BED-0554-4C1E-A930-066A8E6DFCE3}" type="presParOf" srcId="{0A489DD2-7211-4D0D-ABDE-CEDB4E350E33}" destId="{FA966951-C099-4DD7-8A05-6A150F25C528}" srcOrd="0" destOrd="0" presId="urn:microsoft.com/office/officeart/2016/7/layout/ChevronBlockProcess"/>
    <dgm:cxn modelId="{7B629F20-1A4A-404F-B0E7-BD03498E0D2F}" type="presParOf" srcId="{0A489DD2-7211-4D0D-ABDE-CEDB4E350E33}" destId="{35B94AFA-76B5-440D-8D8C-3F932AFA6AED}" srcOrd="1" destOrd="0" presId="urn:microsoft.com/office/officeart/2016/7/layout/ChevronBlockProcess"/>
    <dgm:cxn modelId="{37283590-60A9-42FC-88EE-A9F88D072E5B}" type="presParOf" srcId="{7B6DEE27-4E95-415B-B529-7AA796A9C50F}" destId="{26585991-0E47-4A8B-9B54-D9B18AECDDF2}" srcOrd="1" destOrd="0" presId="urn:microsoft.com/office/officeart/2016/7/layout/ChevronBlockProcess"/>
    <dgm:cxn modelId="{F386A6AE-ECBB-43B1-99EC-8510D2BDC962}" type="presParOf" srcId="{7B6DEE27-4E95-415B-B529-7AA796A9C50F}" destId="{D8C27120-BD6F-4051-A20C-27334633C8FC}" srcOrd="2" destOrd="0" presId="urn:microsoft.com/office/officeart/2016/7/layout/ChevronBlockProcess"/>
    <dgm:cxn modelId="{F1290BBF-75E8-4213-900A-BB9060DA954D}" type="presParOf" srcId="{D8C27120-BD6F-4051-A20C-27334633C8FC}" destId="{35E06485-018F-4469-B061-1C00AAAC24B7}" srcOrd="0" destOrd="0" presId="urn:microsoft.com/office/officeart/2016/7/layout/ChevronBlockProcess"/>
    <dgm:cxn modelId="{B893F9EE-8C98-46C4-8E37-8B53797F17A4}" type="presParOf" srcId="{D8C27120-BD6F-4051-A20C-27334633C8FC}" destId="{847EB160-E37A-4343-AF97-621EB4914FAD}" srcOrd="1" destOrd="0" presId="urn:microsoft.com/office/officeart/2016/7/layout/ChevronBlockProcess"/>
    <dgm:cxn modelId="{8C9FD8D0-4132-4541-9662-86D327964574}" type="presParOf" srcId="{7B6DEE27-4E95-415B-B529-7AA796A9C50F}" destId="{0D60E38A-348E-48FC-A70A-F53398CBB248}" srcOrd="3" destOrd="0" presId="urn:microsoft.com/office/officeart/2016/7/layout/ChevronBlockProcess"/>
    <dgm:cxn modelId="{7FA21B9C-8C54-42E0-9480-9873CA16FD75}" type="presParOf" srcId="{7B6DEE27-4E95-415B-B529-7AA796A9C50F}" destId="{9EBD1BAD-F687-4726-9823-893386063070}" srcOrd="4" destOrd="0" presId="urn:microsoft.com/office/officeart/2016/7/layout/ChevronBlockProcess"/>
    <dgm:cxn modelId="{B99D6FDA-DFB4-4A30-84C4-29E2A925D307}" type="presParOf" srcId="{9EBD1BAD-F687-4726-9823-893386063070}" destId="{BBA7BCD2-89EA-4498-9E95-0EF91FDDCC06}" srcOrd="0" destOrd="0" presId="urn:microsoft.com/office/officeart/2016/7/layout/ChevronBlockProcess"/>
    <dgm:cxn modelId="{39DAEE22-B240-4747-89FB-8268F0BAA8CB}" type="presParOf" srcId="{9EBD1BAD-F687-4726-9823-893386063070}" destId="{20534D19-346E-4A33-89F5-72DCD290B119}" srcOrd="1" destOrd="0" presId="urn:microsoft.com/office/officeart/2016/7/layout/ChevronBlockProcess"/>
    <dgm:cxn modelId="{9934C157-2548-4B3B-AED2-B3ACA5494CE1}" type="presParOf" srcId="{7B6DEE27-4E95-415B-B529-7AA796A9C50F}" destId="{B2B42805-56CA-4A16-A64F-8DFF3C825BB3}" srcOrd="5" destOrd="0" presId="urn:microsoft.com/office/officeart/2016/7/layout/ChevronBlockProcess"/>
    <dgm:cxn modelId="{983A1009-BDDC-4C22-8EBF-21EB2BE23739}" type="presParOf" srcId="{7B6DEE27-4E95-415B-B529-7AA796A9C50F}" destId="{803DA49F-EA35-43D6-A8E4-9AC4F30BB8B5}" srcOrd="6" destOrd="0" presId="urn:microsoft.com/office/officeart/2016/7/layout/ChevronBlockProcess"/>
    <dgm:cxn modelId="{E38C8028-1EEB-41DD-B58A-4EAA21032D01}" type="presParOf" srcId="{803DA49F-EA35-43D6-A8E4-9AC4F30BB8B5}" destId="{6B0BEAD8-91EB-4DB9-A57E-839963D20C28}" srcOrd="0" destOrd="0" presId="urn:microsoft.com/office/officeart/2016/7/layout/ChevronBlockProcess"/>
    <dgm:cxn modelId="{6E8994E7-CDE4-4137-84E9-DA3D3A429C75}" type="presParOf" srcId="{803DA49F-EA35-43D6-A8E4-9AC4F30BB8B5}" destId="{264AE245-E3E6-40E5-BA93-0F1D580E7880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218690-1AAD-45E5-8F5C-063AFD72B56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525AF2-C7FC-4EC4-9C9E-F300399C3DB1}">
      <dgm:prSet/>
      <dgm:spPr/>
      <dgm:t>
        <a:bodyPr/>
        <a:lstStyle/>
        <a:p>
          <a:pPr>
            <a:defRPr cap="all"/>
          </a:pP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AdaBoost stands out with the highest accuracy and class-1 recall among the evaluated models.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BCDDFD-A239-42AD-87CC-4C997F8DC420}" type="parTrans" cxnId="{2A7F22BD-525D-479D-8F71-03281FD55822}">
      <dgm:prSet/>
      <dgm:spPr/>
      <dgm:t>
        <a:bodyPr/>
        <a:lstStyle/>
        <a:p>
          <a:endParaRPr lang="en-US"/>
        </a:p>
      </dgm:t>
    </dgm:pt>
    <dgm:pt modelId="{2844F2D0-31E9-4140-8B54-27847D6EECBD}" type="sibTrans" cxnId="{2A7F22BD-525D-479D-8F71-03281FD55822}">
      <dgm:prSet/>
      <dgm:spPr/>
      <dgm:t>
        <a:bodyPr/>
        <a:lstStyle/>
        <a:p>
          <a:endParaRPr lang="en-US"/>
        </a:p>
      </dgm:t>
    </dgm:pt>
    <dgm:pt modelId="{F257D802-A467-4BBF-90C7-0B25D4A677DA}">
      <dgm:prSet/>
      <dgm:spPr/>
      <dgm:t>
        <a:bodyPr/>
        <a:lstStyle/>
        <a:p>
          <a:pPr>
            <a:defRPr cap="all"/>
          </a:pPr>
          <a:r>
            <a:rPr lang="en-US" b="0" i="0"/>
            <a:t>Random Forest and Logistic Regression demonstrate competitive performance but struggle in identifying positive cases accurately.</a:t>
          </a:r>
          <a:endParaRPr lang="en-US"/>
        </a:p>
      </dgm:t>
    </dgm:pt>
    <dgm:pt modelId="{45E83175-4FFF-4382-8FCA-08ECE5D726D5}" type="parTrans" cxnId="{18EFE3E2-3ABE-4AE4-B4BB-C4ABB1E0189F}">
      <dgm:prSet/>
      <dgm:spPr/>
      <dgm:t>
        <a:bodyPr/>
        <a:lstStyle/>
        <a:p>
          <a:endParaRPr lang="en-US"/>
        </a:p>
      </dgm:t>
    </dgm:pt>
    <dgm:pt modelId="{DDA7863A-57DE-46BC-A15C-747B447D3A1F}" type="sibTrans" cxnId="{18EFE3E2-3ABE-4AE4-B4BB-C4ABB1E0189F}">
      <dgm:prSet/>
      <dgm:spPr/>
      <dgm:t>
        <a:bodyPr/>
        <a:lstStyle/>
        <a:p>
          <a:endParaRPr lang="en-US"/>
        </a:p>
      </dgm:t>
    </dgm:pt>
    <dgm:pt modelId="{2C6BEFA0-25E2-4D8B-A897-5E1773D9E069}">
      <dgm:prSet/>
      <dgm:spPr/>
      <dgm:t>
        <a:bodyPr/>
        <a:lstStyle/>
        <a:p>
          <a:pPr>
            <a:defRPr cap="all"/>
          </a:pPr>
          <a:r>
            <a:rPr lang="en-US" b="0" i="0"/>
            <a:t>Despite its high accuracy, Gradient Boosting encounters challenges in correctly identifying positive cases.</a:t>
          </a:r>
          <a:endParaRPr lang="en-US"/>
        </a:p>
      </dgm:t>
    </dgm:pt>
    <dgm:pt modelId="{5E1F3926-44B8-4628-BB23-5E29B325F56E}" type="parTrans" cxnId="{970756ED-EA82-4FF7-A07A-8730105CD1C8}">
      <dgm:prSet/>
      <dgm:spPr/>
      <dgm:t>
        <a:bodyPr/>
        <a:lstStyle/>
        <a:p>
          <a:endParaRPr lang="en-US"/>
        </a:p>
      </dgm:t>
    </dgm:pt>
    <dgm:pt modelId="{7C5D7AB0-420C-4443-889E-528082B5A8BC}" type="sibTrans" cxnId="{970756ED-EA82-4FF7-A07A-8730105CD1C8}">
      <dgm:prSet/>
      <dgm:spPr/>
      <dgm:t>
        <a:bodyPr/>
        <a:lstStyle/>
        <a:p>
          <a:endParaRPr lang="en-US"/>
        </a:p>
      </dgm:t>
    </dgm:pt>
    <dgm:pt modelId="{4B9357B1-A20B-44F4-9AC7-309ECA003EE6}">
      <dgm:prSet/>
      <dgm:spPr/>
      <dgm:t>
        <a:bodyPr/>
        <a:lstStyle/>
        <a:p>
          <a:pPr>
            <a:defRPr cap="all"/>
          </a:pPr>
          <a:r>
            <a:rPr lang="en-US" b="0" i="0"/>
            <a:t>The Voting Classifier, while offering comparable accuracy to AdaBoost, exhibits slightly lower precision and recall.</a:t>
          </a:r>
          <a:endParaRPr lang="en-US"/>
        </a:p>
      </dgm:t>
    </dgm:pt>
    <dgm:pt modelId="{54B68A7B-6D41-4E85-BCD7-B8DB64ED6828}" type="parTrans" cxnId="{D79615C9-1520-45AB-8438-7C1A8E0C50CA}">
      <dgm:prSet/>
      <dgm:spPr/>
      <dgm:t>
        <a:bodyPr/>
        <a:lstStyle/>
        <a:p>
          <a:endParaRPr lang="en-US"/>
        </a:p>
      </dgm:t>
    </dgm:pt>
    <dgm:pt modelId="{4306F742-8DCD-4F75-B62E-7BFAD4D56F47}" type="sibTrans" cxnId="{D79615C9-1520-45AB-8438-7C1A8E0C50CA}">
      <dgm:prSet/>
      <dgm:spPr/>
      <dgm:t>
        <a:bodyPr/>
        <a:lstStyle/>
        <a:p>
          <a:endParaRPr lang="en-US"/>
        </a:p>
      </dgm:t>
    </dgm:pt>
    <dgm:pt modelId="{D462DE92-95B3-45B4-8D06-EE4ECA6E706B}">
      <dgm:prSet/>
      <dgm:spPr/>
      <dgm:t>
        <a:bodyPr/>
        <a:lstStyle/>
        <a:p>
          <a:pPr>
            <a:defRPr cap="all"/>
          </a:pPr>
          <a:r>
            <a:rPr lang="en-US" b="0" i="0"/>
            <a:t>Ultimately, AdaBoost emerges as the optimal choice for this task.</a:t>
          </a:r>
          <a:endParaRPr lang="en-US"/>
        </a:p>
      </dgm:t>
    </dgm:pt>
    <dgm:pt modelId="{A58CE3F3-5127-4A1C-A670-F0954C4BAE89}" type="parTrans" cxnId="{8C3C328B-31A8-48F1-8F0A-4B4889EFEC58}">
      <dgm:prSet/>
      <dgm:spPr/>
      <dgm:t>
        <a:bodyPr/>
        <a:lstStyle/>
        <a:p>
          <a:endParaRPr lang="en-US"/>
        </a:p>
      </dgm:t>
    </dgm:pt>
    <dgm:pt modelId="{7F80FB08-4EC5-4399-8188-DD802678FFE8}" type="sibTrans" cxnId="{8C3C328B-31A8-48F1-8F0A-4B4889EFEC58}">
      <dgm:prSet/>
      <dgm:spPr/>
      <dgm:t>
        <a:bodyPr/>
        <a:lstStyle/>
        <a:p>
          <a:endParaRPr lang="en-US"/>
        </a:p>
      </dgm:t>
    </dgm:pt>
    <dgm:pt modelId="{EB9D059A-8869-46D9-89B8-17709ABB30B1}" type="pres">
      <dgm:prSet presAssocID="{BC218690-1AAD-45E5-8F5C-063AFD72B56C}" presName="diagram" presStyleCnt="0">
        <dgm:presLayoutVars>
          <dgm:dir/>
          <dgm:resizeHandles val="exact"/>
        </dgm:presLayoutVars>
      </dgm:prSet>
      <dgm:spPr/>
    </dgm:pt>
    <dgm:pt modelId="{50DEC361-900D-431E-A7E1-7B13334262C9}" type="pres">
      <dgm:prSet presAssocID="{27525AF2-C7FC-4EC4-9C9E-F300399C3DB1}" presName="node" presStyleLbl="node1" presStyleIdx="0" presStyleCnt="5">
        <dgm:presLayoutVars>
          <dgm:bulletEnabled val="1"/>
        </dgm:presLayoutVars>
      </dgm:prSet>
      <dgm:spPr/>
    </dgm:pt>
    <dgm:pt modelId="{315408F0-CF7D-4D0E-8EFB-3051EA838BA8}" type="pres">
      <dgm:prSet presAssocID="{2844F2D0-31E9-4140-8B54-27847D6EECBD}" presName="sibTrans" presStyleCnt="0"/>
      <dgm:spPr/>
    </dgm:pt>
    <dgm:pt modelId="{A8A939A3-5756-47D9-A618-3F59F88CE21C}" type="pres">
      <dgm:prSet presAssocID="{F257D802-A467-4BBF-90C7-0B25D4A677DA}" presName="node" presStyleLbl="node1" presStyleIdx="1" presStyleCnt="5">
        <dgm:presLayoutVars>
          <dgm:bulletEnabled val="1"/>
        </dgm:presLayoutVars>
      </dgm:prSet>
      <dgm:spPr/>
    </dgm:pt>
    <dgm:pt modelId="{825A8CF0-98FF-4A12-97C5-2DCCAB34090C}" type="pres">
      <dgm:prSet presAssocID="{DDA7863A-57DE-46BC-A15C-747B447D3A1F}" presName="sibTrans" presStyleCnt="0"/>
      <dgm:spPr/>
    </dgm:pt>
    <dgm:pt modelId="{98C9C05C-C189-4B90-85BA-FE016EBB4C29}" type="pres">
      <dgm:prSet presAssocID="{2C6BEFA0-25E2-4D8B-A897-5E1773D9E069}" presName="node" presStyleLbl="node1" presStyleIdx="2" presStyleCnt="5">
        <dgm:presLayoutVars>
          <dgm:bulletEnabled val="1"/>
        </dgm:presLayoutVars>
      </dgm:prSet>
      <dgm:spPr/>
    </dgm:pt>
    <dgm:pt modelId="{2599524A-4213-40A1-895C-304FCBD5BA8F}" type="pres">
      <dgm:prSet presAssocID="{7C5D7AB0-420C-4443-889E-528082B5A8BC}" presName="sibTrans" presStyleCnt="0"/>
      <dgm:spPr/>
    </dgm:pt>
    <dgm:pt modelId="{9D099760-AD17-470D-A7CF-C0BDB8C69963}" type="pres">
      <dgm:prSet presAssocID="{4B9357B1-A20B-44F4-9AC7-309ECA003EE6}" presName="node" presStyleLbl="node1" presStyleIdx="3" presStyleCnt="5">
        <dgm:presLayoutVars>
          <dgm:bulletEnabled val="1"/>
        </dgm:presLayoutVars>
      </dgm:prSet>
      <dgm:spPr/>
    </dgm:pt>
    <dgm:pt modelId="{D331EC32-3523-4E70-B174-65CD57011C9F}" type="pres">
      <dgm:prSet presAssocID="{4306F742-8DCD-4F75-B62E-7BFAD4D56F47}" presName="sibTrans" presStyleCnt="0"/>
      <dgm:spPr/>
    </dgm:pt>
    <dgm:pt modelId="{7A55081D-B095-4D9D-BC0C-7F23ED68DD81}" type="pres">
      <dgm:prSet presAssocID="{D462DE92-95B3-45B4-8D06-EE4ECA6E706B}" presName="node" presStyleLbl="node1" presStyleIdx="4" presStyleCnt="5">
        <dgm:presLayoutVars>
          <dgm:bulletEnabled val="1"/>
        </dgm:presLayoutVars>
      </dgm:prSet>
      <dgm:spPr/>
    </dgm:pt>
  </dgm:ptLst>
  <dgm:cxnLst>
    <dgm:cxn modelId="{3D955239-F63A-4C8F-B141-D815D68D1413}" type="presOf" srcId="{2C6BEFA0-25E2-4D8B-A897-5E1773D9E069}" destId="{98C9C05C-C189-4B90-85BA-FE016EBB4C29}" srcOrd="0" destOrd="0" presId="urn:microsoft.com/office/officeart/2005/8/layout/default"/>
    <dgm:cxn modelId="{1D2B5C75-FA3A-4C34-84E3-F2C1915AA8B6}" type="presOf" srcId="{4B9357B1-A20B-44F4-9AC7-309ECA003EE6}" destId="{9D099760-AD17-470D-A7CF-C0BDB8C69963}" srcOrd="0" destOrd="0" presId="urn:microsoft.com/office/officeart/2005/8/layout/default"/>
    <dgm:cxn modelId="{8C3C328B-31A8-48F1-8F0A-4B4889EFEC58}" srcId="{BC218690-1AAD-45E5-8F5C-063AFD72B56C}" destId="{D462DE92-95B3-45B4-8D06-EE4ECA6E706B}" srcOrd="4" destOrd="0" parTransId="{A58CE3F3-5127-4A1C-A670-F0954C4BAE89}" sibTransId="{7F80FB08-4EC5-4399-8188-DD802678FFE8}"/>
    <dgm:cxn modelId="{25BB968D-B46B-4853-8527-4998D163AB36}" type="presOf" srcId="{27525AF2-C7FC-4EC4-9C9E-F300399C3DB1}" destId="{50DEC361-900D-431E-A7E1-7B13334262C9}" srcOrd="0" destOrd="0" presId="urn:microsoft.com/office/officeart/2005/8/layout/default"/>
    <dgm:cxn modelId="{8EE731A6-2672-46EC-A019-2033818CF50F}" type="presOf" srcId="{BC218690-1AAD-45E5-8F5C-063AFD72B56C}" destId="{EB9D059A-8869-46D9-89B8-17709ABB30B1}" srcOrd="0" destOrd="0" presId="urn:microsoft.com/office/officeart/2005/8/layout/default"/>
    <dgm:cxn modelId="{2A7F22BD-525D-479D-8F71-03281FD55822}" srcId="{BC218690-1AAD-45E5-8F5C-063AFD72B56C}" destId="{27525AF2-C7FC-4EC4-9C9E-F300399C3DB1}" srcOrd="0" destOrd="0" parTransId="{68BCDDFD-A239-42AD-87CC-4C997F8DC420}" sibTransId="{2844F2D0-31E9-4140-8B54-27847D6EECBD}"/>
    <dgm:cxn modelId="{D79615C9-1520-45AB-8438-7C1A8E0C50CA}" srcId="{BC218690-1AAD-45E5-8F5C-063AFD72B56C}" destId="{4B9357B1-A20B-44F4-9AC7-309ECA003EE6}" srcOrd="3" destOrd="0" parTransId="{54B68A7B-6D41-4E85-BCD7-B8DB64ED6828}" sibTransId="{4306F742-8DCD-4F75-B62E-7BFAD4D56F47}"/>
    <dgm:cxn modelId="{6268F7DF-3BAF-4AC3-9C80-2BCC99ED217A}" type="presOf" srcId="{D462DE92-95B3-45B4-8D06-EE4ECA6E706B}" destId="{7A55081D-B095-4D9D-BC0C-7F23ED68DD81}" srcOrd="0" destOrd="0" presId="urn:microsoft.com/office/officeart/2005/8/layout/default"/>
    <dgm:cxn modelId="{18EFE3E2-3ABE-4AE4-B4BB-C4ABB1E0189F}" srcId="{BC218690-1AAD-45E5-8F5C-063AFD72B56C}" destId="{F257D802-A467-4BBF-90C7-0B25D4A677DA}" srcOrd="1" destOrd="0" parTransId="{45E83175-4FFF-4382-8FCA-08ECE5D726D5}" sibTransId="{DDA7863A-57DE-46BC-A15C-747B447D3A1F}"/>
    <dgm:cxn modelId="{970756ED-EA82-4FF7-A07A-8730105CD1C8}" srcId="{BC218690-1AAD-45E5-8F5C-063AFD72B56C}" destId="{2C6BEFA0-25E2-4D8B-A897-5E1773D9E069}" srcOrd="2" destOrd="0" parTransId="{5E1F3926-44B8-4628-BB23-5E29B325F56E}" sibTransId="{7C5D7AB0-420C-4443-889E-528082B5A8BC}"/>
    <dgm:cxn modelId="{4C2658FF-0033-4460-8E94-F180D4586EBA}" type="presOf" srcId="{F257D802-A467-4BBF-90C7-0B25D4A677DA}" destId="{A8A939A3-5756-47D9-A618-3F59F88CE21C}" srcOrd="0" destOrd="0" presId="urn:microsoft.com/office/officeart/2005/8/layout/default"/>
    <dgm:cxn modelId="{23F75711-1FB1-44C6-9AA4-9763E9B26F12}" type="presParOf" srcId="{EB9D059A-8869-46D9-89B8-17709ABB30B1}" destId="{50DEC361-900D-431E-A7E1-7B13334262C9}" srcOrd="0" destOrd="0" presId="urn:microsoft.com/office/officeart/2005/8/layout/default"/>
    <dgm:cxn modelId="{EE4ACBE3-D213-4557-AD5D-48A99BE1E0BC}" type="presParOf" srcId="{EB9D059A-8869-46D9-89B8-17709ABB30B1}" destId="{315408F0-CF7D-4D0E-8EFB-3051EA838BA8}" srcOrd="1" destOrd="0" presId="urn:microsoft.com/office/officeart/2005/8/layout/default"/>
    <dgm:cxn modelId="{35106C76-0838-481A-A338-FEB87BED7B51}" type="presParOf" srcId="{EB9D059A-8869-46D9-89B8-17709ABB30B1}" destId="{A8A939A3-5756-47D9-A618-3F59F88CE21C}" srcOrd="2" destOrd="0" presId="urn:microsoft.com/office/officeart/2005/8/layout/default"/>
    <dgm:cxn modelId="{A44D70A7-44D5-4BA6-9980-58100DE6A6AC}" type="presParOf" srcId="{EB9D059A-8869-46D9-89B8-17709ABB30B1}" destId="{825A8CF0-98FF-4A12-97C5-2DCCAB34090C}" srcOrd="3" destOrd="0" presId="urn:microsoft.com/office/officeart/2005/8/layout/default"/>
    <dgm:cxn modelId="{344CD37C-DB67-4EF5-AB18-C96E78AD0DA4}" type="presParOf" srcId="{EB9D059A-8869-46D9-89B8-17709ABB30B1}" destId="{98C9C05C-C189-4B90-85BA-FE016EBB4C29}" srcOrd="4" destOrd="0" presId="urn:microsoft.com/office/officeart/2005/8/layout/default"/>
    <dgm:cxn modelId="{E8595ED3-CE9B-4CC4-9E44-ABD14352D348}" type="presParOf" srcId="{EB9D059A-8869-46D9-89B8-17709ABB30B1}" destId="{2599524A-4213-40A1-895C-304FCBD5BA8F}" srcOrd="5" destOrd="0" presId="urn:microsoft.com/office/officeart/2005/8/layout/default"/>
    <dgm:cxn modelId="{A7E49CA7-48FD-4791-842A-CBAA37725621}" type="presParOf" srcId="{EB9D059A-8869-46D9-89B8-17709ABB30B1}" destId="{9D099760-AD17-470D-A7CF-C0BDB8C69963}" srcOrd="6" destOrd="0" presId="urn:microsoft.com/office/officeart/2005/8/layout/default"/>
    <dgm:cxn modelId="{299D9F84-9A98-48FA-B6FA-6E36D7AC2ECC}" type="presParOf" srcId="{EB9D059A-8869-46D9-89B8-17709ABB30B1}" destId="{D331EC32-3523-4E70-B174-65CD57011C9F}" srcOrd="7" destOrd="0" presId="urn:microsoft.com/office/officeart/2005/8/layout/default"/>
    <dgm:cxn modelId="{1BC30953-2552-4515-BD5A-ACA6A7920586}" type="presParOf" srcId="{EB9D059A-8869-46D9-89B8-17709ABB30B1}" destId="{7A55081D-B095-4D9D-BC0C-7F23ED68DD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06820-0D1D-4856-8A00-801A753CC8E4}">
      <dsp:nvSpPr>
        <dsp:cNvPr id="0" name=""/>
        <dsp:cNvSpPr/>
      </dsp:nvSpPr>
      <dsp:spPr>
        <a:xfrm>
          <a:off x="1711742" y="141547"/>
          <a:ext cx="802880" cy="8028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2CA5F-EDCB-4C73-9CF7-5FA7B8901D09}">
      <dsp:nvSpPr>
        <dsp:cNvPr id="0" name=""/>
        <dsp:cNvSpPr/>
      </dsp:nvSpPr>
      <dsp:spPr>
        <a:xfrm>
          <a:off x="1221093" y="1618570"/>
          <a:ext cx="1784179" cy="3017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churn, also known as customer turnover, is when customers discontinue their services from a provider or </a:t>
          </a:r>
          <a:r>
            <a:rPr lang="en-US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frim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21093" y="1618570"/>
        <a:ext cx="1784179" cy="3017075"/>
      </dsp:txXfrm>
    </dsp:sp>
    <dsp:sp modelId="{6E15E941-3793-4EA3-B324-CBBAEA07A234}">
      <dsp:nvSpPr>
        <dsp:cNvPr id="0" name=""/>
        <dsp:cNvSpPr/>
      </dsp:nvSpPr>
      <dsp:spPr>
        <a:xfrm>
          <a:off x="3808154" y="141547"/>
          <a:ext cx="802880" cy="8028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FC6CF-7433-4404-87D8-190764B5D7F7}">
      <dsp:nvSpPr>
        <dsp:cNvPr id="0" name=""/>
        <dsp:cNvSpPr/>
      </dsp:nvSpPr>
      <dsp:spPr>
        <a:xfrm>
          <a:off x="3317504" y="1618570"/>
          <a:ext cx="1784179" cy="3017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Churn is a critical metric for businesses as it directly affects revenue and profitability.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7504" y="1618570"/>
        <a:ext cx="1784179" cy="3017075"/>
      </dsp:txXfrm>
    </dsp:sp>
    <dsp:sp modelId="{12E4025B-2FB9-4B1D-A232-3745E7165390}">
      <dsp:nvSpPr>
        <dsp:cNvPr id="0" name=""/>
        <dsp:cNvSpPr/>
      </dsp:nvSpPr>
      <dsp:spPr>
        <a:xfrm>
          <a:off x="5904565" y="141547"/>
          <a:ext cx="802880" cy="8028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D45F1-CF24-4710-AD49-A51B07F793E8}">
      <dsp:nvSpPr>
        <dsp:cNvPr id="0" name=""/>
        <dsp:cNvSpPr/>
      </dsp:nvSpPr>
      <dsp:spPr>
        <a:xfrm>
          <a:off x="5413915" y="1618570"/>
          <a:ext cx="1784179" cy="3017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churn can result from dissatisfaction with product or service quality, poor customer service experiences, competitive offerings, pricing changes, or changes in customer needs or preferences.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13915" y="1618570"/>
        <a:ext cx="1784179" cy="3017075"/>
      </dsp:txXfrm>
    </dsp:sp>
    <dsp:sp modelId="{F70F53FF-03F4-452F-98D1-844B2DF6BACE}">
      <dsp:nvSpPr>
        <dsp:cNvPr id="0" name=""/>
        <dsp:cNvSpPr/>
      </dsp:nvSpPr>
      <dsp:spPr>
        <a:xfrm>
          <a:off x="8000976" y="141547"/>
          <a:ext cx="802880" cy="8028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6FDA1-20AD-4518-97CE-8DE11AB48E82}">
      <dsp:nvSpPr>
        <dsp:cNvPr id="0" name=""/>
        <dsp:cNvSpPr/>
      </dsp:nvSpPr>
      <dsp:spPr>
        <a:xfrm>
          <a:off x="7883666" y="1618570"/>
          <a:ext cx="1784179" cy="3017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decrease churn, businesses can take proactive steps like improving product quality, enhancing customer support, implementing loyalty programs, offering personalized incentives, and using data analytics to identify and address churn drivers.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83666" y="1618570"/>
        <a:ext cx="1784179" cy="3017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EABB9-8AE1-4C34-B736-57277BC2D811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E9B4E3-5C4E-44B0-8858-793F3667D249}">
      <dsp:nvSpPr>
        <dsp:cNvPr id="0" name=""/>
        <dsp:cNvSpPr/>
      </dsp:nvSpPr>
      <dsp:spPr>
        <a:xfrm>
          <a:off x="0" y="0"/>
          <a:ext cx="1051560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Essential for Revenue</a:t>
          </a:r>
          <a:r>
            <a:rPr lang="en-US" sz="2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Customers are essential for generating revenue and sustaining the business.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Driving Growth</a:t>
          </a:r>
          <a:r>
            <a:rPr lang="en-US" sz="2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Satisfied customers often become repeat customers and advocates for the brand, driving growth through positive word-of-mouth referrals and repeat purchases.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22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Feedback and Improvement</a:t>
          </a:r>
          <a:r>
            <a:rPr lang="en-US" sz="2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Customers provide valuable feedback that helps businesses understand their needs and preferences, essential for product/service improvement.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22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Competitive Advantage</a:t>
          </a:r>
          <a:r>
            <a:rPr lang="en-US" sz="2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Customer satisfaction and loyalty can provide a competitive advantage in the marketplace, helping businesses stand out from competitors and retain market </a:t>
          </a:r>
          <a:r>
            <a:rPr lang="en-US" sz="22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share.</a:t>
          </a:r>
          <a:r>
            <a:rPr lang="en-US" sz="2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Kaggle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10515600" cy="43513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66951-C099-4DD7-8A05-6A150F25C528}">
      <dsp:nvSpPr>
        <dsp:cNvPr id="0" name=""/>
        <dsp:cNvSpPr/>
      </dsp:nvSpPr>
      <dsp:spPr>
        <a:xfrm>
          <a:off x="12110" y="686039"/>
          <a:ext cx="2662239" cy="798671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0" i="0" kern="1200"/>
            <a:t>Preprocessing:</a:t>
          </a:r>
          <a:endParaRPr lang="en-US" sz="2100" kern="1200"/>
        </a:p>
      </dsp:txBody>
      <dsp:txXfrm>
        <a:off x="251711" y="686039"/>
        <a:ext cx="2183037" cy="798671"/>
      </dsp:txXfrm>
    </dsp:sp>
    <dsp:sp modelId="{35B94AFA-76B5-440D-8D8C-3F932AFA6AED}">
      <dsp:nvSpPr>
        <dsp:cNvPr id="0" name=""/>
        <dsp:cNvSpPr/>
      </dsp:nvSpPr>
      <dsp:spPr>
        <a:xfrm>
          <a:off x="12110" y="1484711"/>
          <a:ext cx="2422638" cy="218058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Encoded object-type variables to integers using </a:t>
          </a:r>
          <a:r>
            <a:rPr lang="en-US" sz="1600" b="0" i="0" kern="1200" dirty="0" err="1"/>
            <a:t>LabelEncoder</a:t>
          </a:r>
          <a:r>
            <a:rPr lang="en-US" sz="1600" b="0" i="0" kern="1200" dirty="0"/>
            <a:t>.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Standardized numerical features with StandardScaler.</a:t>
          </a:r>
          <a:endParaRPr lang="en-US" sz="1600" kern="1200"/>
        </a:p>
      </dsp:txBody>
      <dsp:txXfrm>
        <a:off x="12110" y="1484711"/>
        <a:ext cx="2422638" cy="2180586"/>
      </dsp:txXfrm>
    </dsp:sp>
    <dsp:sp modelId="{35E06485-018F-4469-B061-1C00AAAC24B7}">
      <dsp:nvSpPr>
        <dsp:cNvPr id="0" name=""/>
        <dsp:cNvSpPr/>
      </dsp:nvSpPr>
      <dsp:spPr>
        <a:xfrm>
          <a:off x="2621823" y="686039"/>
          <a:ext cx="2662239" cy="798671"/>
        </a:xfrm>
        <a:prstGeom prst="chevron">
          <a:avLst>
            <a:gd name="adj" fmla="val 3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0" i="0" kern="1200"/>
            <a:t>Data Categorization:</a:t>
          </a:r>
          <a:endParaRPr lang="en-US" sz="2100" kern="1200"/>
        </a:p>
      </dsp:txBody>
      <dsp:txXfrm>
        <a:off x="2861424" y="686039"/>
        <a:ext cx="2183037" cy="798671"/>
      </dsp:txXfrm>
    </dsp:sp>
    <dsp:sp modelId="{847EB160-E37A-4343-AF97-621EB4914FAD}">
      <dsp:nvSpPr>
        <dsp:cNvPr id="0" name=""/>
        <dsp:cNvSpPr/>
      </dsp:nvSpPr>
      <dsp:spPr>
        <a:xfrm>
          <a:off x="2621823" y="1484711"/>
          <a:ext cx="2422638" cy="2180586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Segmented data into three groups: numerical columns, categorical columns for One-Hot Encoding, and categorical columns for Label Encoding.</a:t>
          </a:r>
          <a:endParaRPr lang="en-US" sz="1600" kern="1200"/>
        </a:p>
      </dsp:txBody>
      <dsp:txXfrm>
        <a:off x="2621823" y="1484711"/>
        <a:ext cx="2422638" cy="2180586"/>
      </dsp:txXfrm>
    </dsp:sp>
    <dsp:sp modelId="{BBA7BCD2-89EA-4498-9E95-0EF91FDDCC06}">
      <dsp:nvSpPr>
        <dsp:cNvPr id="0" name=""/>
        <dsp:cNvSpPr/>
      </dsp:nvSpPr>
      <dsp:spPr>
        <a:xfrm>
          <a:off x="5231536" y="686039"/>
          <a:ext cx="2662239" cy="798671"/>
        </a:xfrm>
        <a:prstGeom prst="chevron">
          <a:avLst>
            <a:gd name="adj" fmla="val 3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0" i="0" kern="1200"/>
            <a:t>Scaling:</a:t>
          </a:r>
          <a:endParaRPr lang="en-US" sz="2100" kern="1200"/>
        </a:p>
      </dsp:txBody>
      <dsp:txXfrm>
        <a:off x="5471137" y="686039"/>
        <a:ext cx="2183037" cy="798671"/>
      </dsp:txXfrm>
    </dsp:sp>
    <dsp:sp modelId="{20534D19-346E-4A33-89F5-72DCD290B119}">
      <dsp:nvSpPr>
        <dsp:cNvPr id="0" name=""/>
        <dsp:cNvSpPr/>
      </dsp:nvSpPr>
      <dsp:spPr>
        <a:xfrm>
          <a:off x="5231536" y="1484711"/>
          <a:ext cx="2422638" cy="2180586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Applied StandardScaler to both training and testing sets for consistent scaling.</a:t>
          </a:r>
          <a:endParaRPr lang="en-US" sz="1600" kern="1200"/>
        </a:p>
      </dsp:txBody>
      <dsp:txXfrm>
        <a:off x="5231536" y="1484711"/>
        <a:ext cx="2422638" cy="2180586"/>
      </dsp:txXfrm>
    </dsp:sp>
    <dsp:sp modelId="{6B0BEAD8-91EB-4DB9-A57E-839963D20C28}">
      <dsp:nvSpPr>
        <dsp:cNvPr id="0" name=""/>
        <dsp:cNvSpPr/>
      </dsp:nvSpPr>
      <dsp:spPr>
        <a:xfrm>
          <a:off x="7841249" y="686039"/>
          <a:ext cx="2662239" cy="798671"/>
        </a:xfrm>
        <a:prstGeom prst="chevron">
          <a:avLst>
            <a:gd name="adj" fmla="val 3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0" i="0" kern="1200"/>
            <a:t>Class Balance Verification:</a:t>
          </a:r>
          <a:endParaRPr lang="en-US" sz="2100" kern="1200"/>
        </a:p>
      </dsp:txBody>
      <dsp:txXfrm>
        <a:off x="8080850" y="686039"/>
        <a:ext cx="2183037" cy="798671"/>
      </dsp:txXfrm>
    </dsp:sp>
    <dsp:sp modelId="{264AE245-E3E6-40E5-BA93-0F1D580E7880}">
      <dsp:nvSpPr>
        <dsp:cNvPr id="0" name=""/>
        <dsp:cNvSpPr/>
      </dsp:nvSpPr>
      <dsp:spPr>
        <a:xfrm>
          <a:off x="7841249" y="1484711"/>
          <a:ext cx="2422638" cy="218058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Examined churn and no-churn counts to ensure a balanced dataset for unbiased model evaluation and decision-making.</a:t>
          </a:r>
          <a:endParaRPr lang="en-US" sz="1600" kern="1200"/>
        </a:p>
      </dsp:txBody>
      <dsp:txXfrm>
        <a:off x="7841249" y="1484711"/>
        <a:ext cx="2422638" cy="2180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EC361-900D-431E-A7E1-7B13334262C9}">
      <dsp:nvSpPr>
        <dsp:cNvPr id="0" name=""/>
        <dsp:cNvSpPr/>
      </dsp:nvSpPr>
      <dsp:spPr>
        <a:xfrm>
          <a:off x="0" y="158349"/>
          <a:ext cx="3283267" cy="19699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AdaBoost stands out with the highest accuracy and class-1 recall among the evaluated models.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58349"/>
        <a:ext cx="3283267" cy="1969960"/>
      </dsp:txXfrm>
    </dsp:sp>
    <dsp:sp modelId="{A8A939A3-5756-47D9-A618-3F59F88CE21C}">
      <dsp:nvSpPr>
        <dsp:cNvPr id="0" name=""/>
        <dsp:cNvSpPr/>
      </dsp:nvSpPr>
      <dsp:spPr>
        <a:xfrm>
          <a:off x="3611594" y="158349"/>
          <a:ext cx="3283267" cy="19699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/>
            <a:t>Random Forest and Logistic Regression demonstrate competitive performance but struggle in identifying positive cases accurately.</a:t>
          </a:r>
          <a:endParaRPr lang="en-US" sz="2000" kern="1200"/>
        </a:p>
      </dsp:txBody>
      <dsp:txXfrm>
        <a:off x="3611594" y="158349"/>
        <a:ext cx="3283267" cy="1969960"/>
      </dsp:txXfrm>
    </dsp:sp>
    <dsp:sp modelId="{98C9C05C-C189-4B90-85BA-FE016EBB4C29}">
      <dsp:nvSpPr>
        <dsp:cNvPr id="0" name=""/>
        <dsp:cNvSpPr/>
      </dsp:nvSpPr>
      <dsp:spPr>
        <a:xfrm>
          <a:off x="7223188" y="158349"/>
          <a:ext cx="3283267" cy="1969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/>
            <a:t>Despite its high accuracy, Gradient Boosting encounters challenges in correctly identifying positive cases.</a:t>
          </a:r>
          <a:endParaRPr lang="en-US" sz="2000" kern="1200"/>
        </a:p>
      </dsp:txBody>
      <dsp:txXfrm>
        <a:off x="7223188" y="158349"/>
        <a:ext cx="3283267" cy="1969960"/>
      </dsp:txXfrm>
    </dsp:sp>
    <dsp:sp modelId="{9D099760-AD17-470D-A7CF-C0BDB8C69963}">
      <dsp:nvSpPr>
        <dsp:cNvPr id="0" name=""/>
        <dsp:cNvSpPr/>
      </dsp:nvSpPr>
      <dsp:spPr>
        <a:xfrm>
          <a:off x="1805797" y="2456636"/>
          <a:ext cx="3283267" cy="19699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/>
            <a:t>The Voting Classifier, while offering comparable accuracy to AdaBoost, exhibits slightly lower precision and recall.</a:t>
          </a:r>
          <a:endParaRPr lang="en-US" sz="2000" kern="1200"/>
        </a:p>
      </dsp:txBody>
      <dsp:txXfrm>
        <a:off x="1805797" y="2456636"/>
        <a:ext cx="3283267" cy="1969960"/>
      </dsp:txXfrm>
    </dsp:sp>
    <dsp:sp modelId="{7A55081D-B095-4D9D-BC0C-7F23ED68DD81}">
      <dsp:nvSpPr>
        <dsp:cNvPr id="0" name=""/>
        <dsp:cNvSpPr/>
      </dsp:nvSpPr>
      <dsp:spPr>
        <a:xfrm>
          <a:off x="5417391" y="2456636"/>
          <a:ext cx="3283267" cy="196996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/>
            <a:t>Ultimately, AdaBoost emerges as the optimal choice for this task.</a:t>
          </a:r>
          <a:endParaRPr lang="en-US" sz="2000" kern="1200"/>
        </a:p>
      </dsp:txBody>
      <dsp:txXfrm>
        <a:off x="5417391" y="2456636"/>
        <a:ext cx="3283267" cy="1969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40AF2-B8FA-A444-21B3-B529C2491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4C096-0172-B540-0C38-6070986EB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3E081-931F-4DD8-1231-BD32D955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C093D-78B0-36DA-3EAB-1FFEC6C7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8D5CE-4F25-4538-BC5B-6AD9F7F4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24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170B-D15D-3AC5-7221-832F1F57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2DF40-3B0A-214D-1628-94C9712CB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9B1AF-1849-46D0-B6F2-5E46DC57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B9730-D5E3-C122-30ED-B6C7851C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C7CF-EB9A-1F18-9F9A-C5043DF1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1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6F99D-1C47-BFEF-979E-D15A31FE2E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ADBCF-9DA3-C6E3-C83F-13A3D2A1E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CE0D-BAEA-E3FC-9BEF-39BA0FBF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0C305-2677-FFF1-23DF-6B9C0126C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AB77B-B26C-1F6E-6B18-C6EFC44B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0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221A-1D41-0DF2-CFE1-B9184060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C0D4D-BA35-310C-F4CB-43619AD81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0CC1-1B60-0318-D795-A32665594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31854-4AEE-34FA-0FE7-D14C5C51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D2A82-2431-3CE1-5002-12BCC251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8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1D09-E358-6C57-835E-260BF503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01CF0-A0C9-452E-8E5E-829345761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4415-A871-A9B4-8CCE-927F5458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D57F9-B1CC-E5E6-D87B-B9A7DCB8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6E5B3-D422-A65D-A2A3-54FA85D9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4F89-3E1C-B5FC-0A59-683FD6C7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E426-B365-986D-3590-7E368C3B8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EF816-B10A-62DF-A0D5-A08B1B3B5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35907-9B8A-0FDC-6083-27561746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7E82D-D060-F334-CA07-0066C8D1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D992C-6858-7239-6DB9-38BF4707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7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595F-7FB8-475D-18CC-0A68DD1C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8B5E4-149F-0752-796F-94A0A3712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CFA64-1B57-94F5-14A7-0AFFEF83C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F69F1-A214-E3CF-E377-245819802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FCA21-2462-2BAB-C9A0-36D54F956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018B0-477A-93F4-5F9A-D6E6BFD16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B00A6-3472-E8C4-3EA0-BD54797A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160D0-9F8F-CC99-6E6D-9C2FC72A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3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9FEF-6FCA-4EC8-19BF-02A0347E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8B6A6-1690-08A8-AAD9-3D2C8638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8E2AB-4DC1-59E4-A1F4-C6B47E28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3A6A2-6179-544E-E599-B891452C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6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43BC4-C872-E8DF-9BA8-9D4FA498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9D69A-1F3A-B1D1-AB0C-6A8AA994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39C16-657C-BC29-10C8-9918670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8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917F-D1C0-71C9-8174-2BAC3483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8596-1C83-CF58-00BE-3B95EF17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ACE42-240A-832B-D056-32A1AAB69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025D9-1B03-5F37-BE25-909B9703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FB125-9EB7-E5F5-7743-84A26002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946B1-A1FD-EB60-673B-C801148B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1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4E08-F808-F374-B7C0-3C7563B5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EB42F7-6EA3-5D99-2510-5DD26855B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5C59-5980-8828-A53B-7BEAFEE5D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A4331-4152-1984-EF68-6D8D1FC6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801ED-C210-79E6-171A-8A3D368B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952D6-FD22-B931-4B6A-FFCBAADC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CC57D2-C780-CD72-E7CB-3B9F3CA7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6D790-BB2B-B884-18DF-F2A192B24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CE1C6-F8A0-CCE0-7BF8-BEBB152F1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6CC31-E1FD-49E5-B0F8-03DAC72E6A5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262F2-4637-04C6-3B3B-923632627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B6378-1AF9-D0C5-45D3-F731E0E58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AFF77-7128-4C7B-8DD2-7B071A542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1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umbc-data606-capstone-imzff7tcslddf3mms63xjn.streamlit.app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bhartiprasad17/customer-churn-prediction/input" TargetMode="External"/><Relationship Id="rId7" Type="http://schemas.openxmlformats.org/officeDocument/2006/relationships/hyperlink" Target="https://www.heavy.ai/blog/top-7-ways-to-optimize-customer-retention-in-the-telecom-industry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voting-classifier/" TargetMode="External"/><Relationship Id="rId5" Type="http://schemas.openxmlformats.org/officeDocument/2006/relationships/hyperlink" Target="https://scikit-learn.org/stable/modules/ensemble.html" TargetMode="External"/><Relationship Id="rId4" Type="http://schemas.openxmlformats.org/officeDocument/2006/relationships/hyperlink" Target="https://www.simplilearn.com/tutorials/machine-learning-tutorial/classification-in-machine-learning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55C6F499-7DD3-40AC-AC5E-26D67FCAE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Video 24" descr="3D Person Working In A Home Office">
            <a:extLst>
              <a:ext uri="{FF2B5EF4-FFF2-40B4-BE49-F238E27FC236}">
                <a16:creationId xmlns:a16="http://schemas.microsoft.com/office/drawing/2014/main" id="{AC7D636F-57B9-4DC7-4B0D-7DE65E7D16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 amt="30000"/>
          </a:blip>
          <a:srcRect t="284" r="1" b="1"/>
          <a:stretch/>
        </p:blipFill>
        <p:spPr>
          <a:xfrm>
            <a:off x="573587" y="0"/>
            <a:ext cx="11044828" cy="6195072"/>
          </a:xfrm>
          <a:prstGeom prst="rect">
            <a:avLst/>
          </a:prstGeom>
        </p:spPr>
      </p:pic>
      <p:sp>
        <p:nvSpPr>
          <p:cNvPr id="138" name="Graphic 14">
            <a:extLst>
              <a:ext uri="{FF2B5EF4-FFF2-40B4-BE49-F238E27FC236}">
                <a16:creationId xmlns:a16="http://schemas.microsoft.com/office/drawing/2014/main" id="{2CF7CF5F-D747-47B3-80B1-839275044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-2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5D19F-F9A7-5C9F-62AA-FFEA8B792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632" y="914399"/>
            <a:ext cx="9283781" cy="259556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TELECOM CUSTOMER CHURN PREDICTION</a:t>
            </a:r>
          </a:p>
        </p:txBody>
      </p:sp>
      <p:sp>
        <p:nvSpPr>
          <p:cNvPr id="140" name="Graphic 14">
            <a:extLst>
              <a:ext uri="{FF2B5EF4-FFF2-40B4-BE49-F238E27FC236}">
                <a16:creationId xmlns:a16="http://schemas.microsoft.com/office/drawing/2014/main" id="{820B6604-1FF9-43F5-AC47-3D41CB2F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48800" y="411137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59E13-0026-82C1-6180-30BEEE1A6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" y="3748735"/>
            <a:ext cx="4235813" cy="2446338"/>
          </a:xfrm>
        </p:spPr>
        <p:txBody>
          <a:bodyPr>
            <a:norm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Chaojie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DATA-606 - Capstone in Data Science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Sreesai Sameera Koppana (QT11938)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912B5B1-BC40-4CD1-8541-549C5834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785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Graphic 14">
            <a:extLst>
              <a:ext uri="{FF2B5EF4-FFF2-40B4-BE49-F238E27FC236}">
                <a16:creationId xmlns:a16="http://schemas.microsoft.com/office/drawing/2014/main" id="{CE1108CD-786E-4304-9504-9C5AD648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448800" y="-1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252BF65-A104-4DD3-8D54-285294DCC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1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8114BCE-0FCD-FFD5-E8B8-85F9B21AD8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6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EB41E-F24D-6072-318D-220A72179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9629" y="2987749"/>
            <a:ext cx="4603898" cy="2243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2. Customer Contract Distribution: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Month-to-Month has the highest churn and no-churn rate, followed by One-year and Two-year contracts.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14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pie chart with numbers&#10;&#10;Description automatically generated">
            <a:extLst>
              <a:ext uri="{FF2B5EF4-FFF2-40B4-BE49-F238E27FC236}">
                <a16:creationId xmlns:a16="http://schemas.microsoft.com/office/drawing/2014/main" id="{DE2E9AFC-43D1-8D0A-28CF-119875185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88849-50C0-49E5-A004-7E4BAEC72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972" y="3526300"/>
            <a:ext cx="4114800" cy="258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Payment Method Distribution:</a:t>
            </a:r>
          </a:p>
          <a:p>
            <a:pPr indent="176213"/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Check: 33.6%</a:t>
            </a:r>
          </a:p>
          <a:p>
            <a:pPr indent="176213"/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Mailed Check: 22.8%</a:t>
            </a:r>
          </a:p>
          <a:p>
            <a:pPr indent="176213"/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Transfer (automatic): 21.9%</a:t>
            </a:r>
          </a:p>
          <a:p>
            <a:pPr indent="176213"/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 Card (automatic): 21.6%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52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C7F3-6DF8-6786-67B3-9F990F4F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72" y="1725190"/>
            <a:ext cx="3702579" cy="3524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Dependents Churn Distribution: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 without dependents are more likely to churn compared to those with dependents.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Conversely, a higher proportion of customers without dependents are retaining the service compared to those with dependents.</a:t>
            </a:r>
            <a:endParaRPr lang="en-US" sz="20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B14CF084-D606-8FA0-7FBD-3AA61CA9F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04" y="1495997"/>
            <a:ext cx="5407002" cy="386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EFE52-5818-7E9D-12B2-B81A082A1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5. Churn w.r.t Online Security: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 lacking online security features exhibit a higher tendency to churn, emphasizing the importance of such provisions in retention efforts.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Interestingly, both customers with and without online security demonstrate a willingness to continue with the service, suggesting additional factors influencing their decision-making beyond this feature alone.</a:t>
            </a:r>
          </a:p>
        </p:txBody>
      </p:sp>
      <p:pic>
        <p:nvPicPr>
          <p:cNvPr id="5" name="Picture 4" descr="A graph of different colored squares">
            <a:extLst>
              <a:ext uri="{FF2B5EF4-FFF2-40B4-BE49-F238E27FC236}">
                <a16:creationId xmlns:a16="http://schemas.microsoft.com/office/drawing/2014/main" id="{FAD7FB19-30B2-960C-E141-1C5FC8B32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3" b="-1"/>
          <a:stretch/>
        </p:blipFill>
        <p:spPr>
          <a:xfrm>
            <a:off x="5550195" y="1330456"/>
            <a:ext cx="6273210" cy="46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5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alculator, pen, compass, money and a paper with graphs printed on it">
            <a:extLst>
              <a:ext uri="{FF2B5EF4-FFF2-40B4-BE49-F238E27FC236}">
                <a16:creationId xmlns:a16="http://schemas.microsoft.com/office/drawing/2014/main" id="{05830179-CF95-2B0B-B300-031A969A6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E58A1-82B5-9571-A9F5-A41BD14F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42738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B3B9CF-C7CB-659F-14BD-2534DED60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D39181-B299-091C-F8CD-C0893F2E6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328648"/>
              </p:ext>
            </p:extLst>
          </p:nvPr>
        </p:nvGraphicFramePr>
        <p:xfrm>
          <a:off x="997689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33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966951-C099-4DD7-8A05-6A150F25C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B94AFA-76B5-440D-8D8C-3F932AFA6A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E06485-018F-4469-B061-1C00AAAC2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7EB160-E37A-4343-AF97-621EB4914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A7BCD2-89EA-4498-9E95-0EF91FDDCC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534D19-346E-4A33-89F5-72DCD290B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0BEAD8-91EB-4DB9-A57E-839963D20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4AE245-E3E6-40E5-BA93-0F1D580E7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B113-A4C0-5159-3238-290640704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416216" cy="1401183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of Features w.r.t Churn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026F1-8714-73C3-1747-8EA6E1D09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Higher Spending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 with longer contract tenures and higher total or monthly charges are more likely to churn, indicating a potential mismatch between these plans and customer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Service 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 utilizing services such as online security, phone service, and multiple phone lines show lower churn rates, suggesting a positive impact on customer satisfaction and loyalty.</a:t>
            </a:r>
          </a:p>
          <a:p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aph showing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C545D05-B7F6-E8B6-278A-83D6F1BA0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" b="1"/>
          <a:stretch/>
        </p:blipFill>
        <p:spPr>
          <a:xfrm>
            <a:off x="5486400" y="1929571"/>
            <a:ext cx="6705600" cy="36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28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d toy person in front of two lines of white figures">
            <a:extLst>
              <a:ext uri="{FF2B5EF4-FFF2-40B4-BE49-F238E27FC236}">
                <a16:creationId xmlns:a16="http://schemas.microsoft.com/office/drawing/2014/main" id="{9ABA3CFF-9464-612C-E118-EF553F71D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A9DE8-7825-79A8-D2B9-5B1FCCCB5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6600" b="1">
                <a:solidFill>
                  <a:schemeClr val="tx1">
                    <a:lumMod val="75000"/>
                    <a:lumOff val="25000"/>
                  </a:schemeClr>
                </a:solidFill>
              </a:rPr>
              <a:t>Evaluation Models</a:t>
            </a:r>
          </a:p>
        </p:txBody>
      </p:sp>
    </p:spTree>
    <p:extLst>
      <p:ext uri="{BB962C8B-B14F-4D97-AF65-F5344CB8AC3E}">
        <p14:creationId xmlns:p14="http://schemas.microsoft.com/office/powerpoint/2010/main" val="381045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D4C7B-A115-B0E5-A6BC-F81158DB0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586155" cy="1200361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AdaBoost Classifier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D56F6-C1AF-DDE2-0E65-D809175A0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AdaBoost Classifier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 0.811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Class-1 Recall: 0.55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F-1 Score: 0.61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Accuracy: 0.812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Cross-Validation Score: 0.797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AdaBoost Classifier Confusion Matrix: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9B3C08-DF4B-A53B-8ACF-95204316F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1" y="1239544"/>
            <a:ext cx="6184973" cy="41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5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B21B1-1572-8229-AE74-E4961867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532992" cy="1200361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Random Forest Classifier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80AF-E8D7-2306-7190-4D511FA2B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 0.801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Class-1 Recall: 0.53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F-1 Score: 0.59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Accuracy: 0.808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Confusion Matrix: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26F00B-F307-0B15-C48E-D2BE0D48A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9" y="999460"/>
            <a:ext cx="6184973" cy="44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1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7C13-6622-23D9-4F1C-2D9E28F23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3" y="490537"/>
            <a:ext cx="5395039" cy="11149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WORKFLOW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B4EFE7A-0A87-FB11-EAE7-8F2E9FEB9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0" r="32405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AD6FAA-C39B-FDB4-E53F-EDF1F5741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4" y="1765005"/>
            <a:ext cx="5291663" cy="4912241"/>
          </a:xfrm>
        </p:spPr>
        <p:txBody>
          <a:bodyPr vert="horz" lIns="91440" tIns="45720" rIns="91440" bIns="45720" rtlCol="0">
            <a:noAutofit/>
          </a:bodyPr>
          <a:lstStyle/>
          <a:p>
            <a:pPr marL="51435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Customer Churn?</a:t>
            </a:r>
          </a:p>
          <a:p>
            <a:pPr marL="51435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Customer Churn Matter?</a:t>
            </a:r>
          </a:p>
          <a:p>
            <a:pPr marL="51435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  <a:p>
            <a:pPr marL="51435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pPr marL="744538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Recovering Missing Values</a:t>
            </a:r>
          </a:p>
          <a:p>
            <a:pPr marL="744538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Statistics</a:t>
            </a:r>
          </a:p>
          <a:p>
            <a:pPr marL="744538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  <a:p>
            <a:pPr marL="574675" indent="-287338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 marL="744538" indent="-2349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of Features w.r.t Churn</a:t>
            </a:r>
          </a:p>
          <a:p>
            <a:pPr marL="51435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Models</a:t>
            </a:r>
          </a:p>
          <a:p>
            <a:pPr marL="51435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  <a:p>
            <a:pPr marL="51435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1435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1356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D8A11-9192-00BB-588C-50C771E3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479829" cy="1200361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Logistic Regression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01CF-A398-16A3-92F3-121A459A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 0.809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Class-1 Recall: 0.56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F-1 Score: 0.61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Accuracy: 0.808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Cross-Validation Score: 0.789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Confusion Matrix: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and purple squares&#10;&#10;Description automatically generated">
            <a:extLst>
              <a:ext uri="{FF2B5EF4-FFF2-40B4-BE49-F238E27FC236}">
                <a16:creationId xmlns:a16="http://schemas.microsoft.com/office/drawing/2014/main" id="{5EEC409A-E691-8ABB-F9B5-F90B40892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0" y="850606"/>
            <a:ext cx="6105350" cy="43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24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DB400-41DC-F5C4-A9B8-1B124CE5E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Gradient Boosting Classifier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B7618-ACF5-05F9-CEDC-AD0C328F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 0.805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Class-1 Recall: 0.55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F-1 Score: 0.60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Accuracy: 0.808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Confusion Matrix:</a:t>
            </a:r>
          </a:p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yellow squares&#10;&#10;Description automatically generated">
            <a:extLst>
              <a:ext uri="{FF2B5EF4-FFF2-40B4-BE49-F238E27FC236}">
                <a16:creationId xmlns:a16="http://schemas.microsoft.com/office/drawing/2014/main" id="{ECCB400E-8DDC-5F25-1E51-D9C85561F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9" y="893136"/>
            <a:ext cx="6184973" cy="463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94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36BA5-135F-F49D-429D-F58E79C62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824106" cy="1719072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Classifier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9671-85F9-4C4E-4A6A-E8FA80EA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824106" cy="3410712"/>
          </a:xfrm>
        </p:spPr>
        <p:txBody>
          <a:bodyPr anchor="t">
            <a:noAutofit/>
          </a:bodyPr>
          <a:lstStyle/>
          <a:p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AdaBoost currently outperforms other models in accuracy, class-1 recall, and F1 score. To achieve a more balanced approach, I combined the remaining three models using a hard voting technique in a voting classifier.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 0.807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Class-1 Recall: 0.54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F-1 Score: 0.60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Accuracy: 0.808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Cross-Validation Score: 0.802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Voting Classifier Confusion Matrix:</a:t>
            </a:r>
          </a:p>
          <a:p>
            <a:pPr marL="0" indent="0">
              <a:buNone/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9F643D-C8F8-8756-44BD-5B30E6D46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530478"/>
            <a:ext cx="6903720" cy="37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1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895A53C-68AF-CD08-39B2-25CC74585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211709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961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0DEC361-900D-431E-A7E1-7B133342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A8A939A3-5756-47D9-A618-3F59F88CE2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8C9C05C-C189-4B90-85BA-FE016EBB4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D099760-AD17-470D-A7CF-C0BDB8C69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A55081D-B095-4D9D-BC0C-7F23ED68DD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1BAF12-B3B4-F172-0646-47ACCD4E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D96E-5B90-6971-BB0C-92495506B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hlinkClick r:id="rId2"/>
              </a:rPr>
              <a:t>https://umbc-data606-capstone-imzff7tcslddf3mms63xjn.streamlit.app/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6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7B781-9064-3B73-434C-6F90EC2D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C02E-121F-A970-EFD3-3F170206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AdaBoost proved to be the most effective model for predicting customer churn in the telecom industry, boasting superior accuracy and class 1 recall. This highlights the significance of advanced machine learning in addressing business challenges and enhancing customer retention strategies. Leveraging AdaBoost enables proactive identification of at-risk customers and targeted retention efforts, driving business growth and enhancing customer satisfaction.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406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Pins in a map">
            <a:extLst>
              <a:ext uri="{FF2B5EF4-FFF2-40B4-BE49-F238E27FC236}">
                <a16:creationId xmlns:a16="http://schemas.microsoft.com/office/drawing/2014/main" id="{CFBC763D-ADF2-0E1F-DA5E-CBF4D02B0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" r="2003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F358F-2EA4-EAF2-D553-FA3719479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97C719E-54CA-CB17-5908-10E5FE2DD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https://www.kaggle.com/code/bhartiprasad17/customer-churn-prediction/input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https://www.simplilearn.com/tutorials/machine-learning-tutorial/classification-in-machine-learning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https://scikit-learn.org/stable/modules/ensemble.html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https://www.geeksforgeeks.org/voting-classifier/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https://www.heavy.ai/blog/top-7-ways-to-optimize-customer-retention-in-the-telecom-industry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743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FA4E651-C3D8-4DB8-A026-E8531C6AF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3042F-99DD-5A37-61CF-45E6C119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3" y="4071597"/>
            <a:ext cx="105156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8A5BA-7AB7-EF00-D3CB-EA048361A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30" b="23487"/>
          <a:stretch/>
        </p:blipFill>
        <p:spPr>
          <a:xfrm>
            <a:off x="20" y="2"/>
            <a:ext cx="12191979" cy="39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A colorful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3AC71CC9-59F8-28F8-5F9A-B68B91A50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6" r="9091" b="4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7D016-1CE0-0745-A39D-AB306586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Customer Churn?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580110BA-5195-D036-0132-338A33B41E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584355"/>
              </p:ext>
            </p:extLst>
          </p:nvPr>
        </p:nvGraphicFramePr>
        <p:xfrm>
          <a:off x="838200" y="1825625"/>
          <a:ext cx="10515600" cy="4777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60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5EE06820-0D1D-4856-8A00-801A753CC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AAF2CA5F-EDCB-4C73-9CF7-5FA7B8901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6E15E941-3793-4EA3-B324-CBBAEA07A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614FC6CF-7433-4404-87D8-190764B5D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12E4025B-2FB9-4B1D-A232-3745E7165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59DD45F1-CF24-4710-AD49-A51B07F79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F70F53FF-03F4-452F-98D1-844B2DF6B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F596FDA1-20AD-4518-97CE-8DE11AB48E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-up of a building&#10;&#10;Description automatically generated">
            <a:extLst>
              <a:ext uri="{FF2B5EF4-FFF2-40B4-BE49-F238E27FC236}">
                <a16:creationId xmlns:a16="http://schemas.microsoft.com/office/drawing/2014/main" id="{6A2E9BF7-46CB-13F4-9C5B-3FAE341D0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1" b="207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C3EB5-FF8C-924C-2ECA-15034202F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Customer Churn Matter?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60A4359F-5E1F-AF2E-763F-138ACA8C15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5466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720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C1F28-720C-E82B-2976-8F5A0E77C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</p:txBody>
      </p:sp>
      <p:pic>
        <p:nvPicPr>
          <p:cNvPr id="29" name="Graphic 28" descr="CRM Customer Insights App">
            <a:extLst>
              <a:ext uri="{FF2B5EF4-FFF2-40B4-BE49-F238E27FC236}">
                <a16:creationId xmlns:a16="http://schemas.microsoft.com/office/drawing/2014/main" id="{F7D1DE46-CD55-E71B-9777-106DE251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3C54-9D1B-2846-D785-683C35382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What's the % of Churn Customers and customers that keep in with the active services?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there any patterns in Churn Customers based on the gender?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there any patterns/preference in Churn Customers based on the type of service provided?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What's the most profitable service types?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and services are most profitable?</a:t>
            </a:r>
          </a:p>
          <a:p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77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nk paint dripping down a green surface&#10;&#10;Description automatically generated">
            <a:extLst>
              <a:ext uri="{FF2B5EF4-FFF2-40B4-BE49-F238E27FC236}">
                <a16:creationId xmlns:a16="http://schemas.microsoft.com/office/drawing/2014/main" id="{77BE7C9F-C0A7-F5B3-6CFF-774A421AE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1212" b="1378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99183-4C8E-63CE-45DB-693500738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6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br>
              <a:rPr lang="en-US" sz="6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15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23E49-F34A-12C5-297B-AE8127DB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Recovering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9180-2613-F7E1-3FE4-21ECF79FC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pPr marL="457200" indent="0">
              <a:buNone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During data cleaning, 11 missing values were identified in the '</a:t>
            </a:r>
            <a:r>
              <a:rPr lang="en-US" sz="20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TotalCharges</a:t>
            </a: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 column, while 'tenure' values were observed as 0 despite '</a:t>
            </a:r>
            <a:r>
              <a:rPr lang="en-US" sz="20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MonthlyCharges</a:t>
            </a: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 containing non-empty values. These entries were removed to ensure data integrity. Subsequently, the dataset is now deemed clean and suitable for analysis.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C882BC-A9D7-55EF-039E-69B390F44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996" y="685799"/>
            <a:ext cx="26746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6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FD9450-1EF2-2513-0337-E870D37C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90" y="3015376"/>
            <a:ext cx="4458444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Summary Statistics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8B0CD9A-881E-ACC9-36D5-16F9F0E2D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40" y="1520456"/>
            <a:ext cx="5465329" cy="381708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82837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2F354-A192-64F6-98B9-DF0876AC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 Visualization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A19B-25EC-2D78-12E1-1B4AA988D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and Churn Distributions:</a:t>
            </a:r>
          </a:p>
          <a:p>
            <a:pPr marL="509588" indent="2349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Male: 50.5%</a:t>
            </a:r>
          </a:p>
          <a:p>
            <a:pPr marL="509588" indent="2349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Female: 49.5%</a:t>
            </a:r>
          </a:p>
          <a:p>
            <a:pPr marL="509588" indent="2349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Churn: 26.6%</a:t>
            </a:r>
          </a:p>
          <a:p>
            <a:pPr marL="509588" indent="23495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No-Churn: 73.4%</a:t>
            </a:r>
          </a:p>
        </p:txBody>
      </p:sp>
      <p:pic>
        <p:nvPicPr>
          <p:cNvPr id="5" name="Picture 4" descr="A close-up of a pie chart">
            <a:extLst>
              <a:ext uri="{FF2B5EF4-FFF2-40B4-BE49-F238E27FC236}">
                <a16:creationId xmlns:a16="http://schemas.microsoft.com/office/drawing/2014/main" id="{CBB7DFAE-1CE0-AB12-5425-C4FB77085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2477387"/>
            <a:ext cx="6138936" cy="376157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43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1131</Words>
  <Application>Microsoft Office PowerPoint</Application>
  <PresentationFormat>Widescreen</PresentationFormat>
  <Paragraphs>131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TELECOM CUSTOMER CHURN PREDICTION</vt:lpstr>
      <vt:lpstr>PROJECT WORKFLOW</vt:lpstr>
      <vt:lpstr>What is Customer Churn?</vt:lpstr>
      <vt:lpstr>Why Does Customer Churn Matter?</vt:lpstr>
      <vt:lpstr>Research Questions</vt:lpstr>
      <vt:lpstr>Exploratory Data Analysis </vt:lpstr>
      <vt:lpstr>1. Recovering Missing Values</vt:lpstr>
      <vt:lpstr>2. Summary Statistics</vt:lpstr>
      <vt:lpstr>3. Data Visualization</vt:lpstr>
      <vt:lpstr>PowerPoint Presentation</vt:lpstr>
      <vt:lpstr>PowerPoint Presentation</vt:lpstr>
      <vt:lpstr>PowerPoint Presentation</vt:lpstr>
      <vt:lpstr>PowerPoint Presentation</vt:lpstr>
      <vt:lpstr>Data Preprocessing</vt:lpstr>
      <vt:lpstr>PowerPoint Presentation</vt:lpstr>
      <vt:lpstr>Correlation of Features w.r.t Churn</vt:lpstr>
      <vt:lpstr>Evaluation Models</vt:lpstr>
      <vt:lpstr>1. AdaBoost Classifier</vt:lpstr>
      <vt:lpstr>2. Random Forest Classifier</vt:lpstr>
      <vt:lpstr>3. Logistic Regression</vt:lpstr>
      <vt:lpstr>4. Gradient Boosting Classifier</vt:lpstr>
      <vt:lpstr>Voting Classifier</vt:lpstr>
      <vt:lpstr>PowerPoint Presentation</vt:lpstr>
      <vt:lpstr>Deployement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CUSTOMER CHURN PREDICTION</dc:title>
  <dc:creator>Koppana Sameera</dc:creator>
  <cp:lastModifiedBy>Koppana Sameera</cp:lastModifiedBy>
  <cp:revision>105</cp:revision>
  <dcterms:created xsi:type="dcterms:W3CDTF">2024-02-15T23:25:41Z</dcterms:created>
  <dcterms:modified xsi:type="dcterms:W3CDTF">2024-05-09T19:15:45Z</dcterms:modified>
</cp:coreProperties>
</file>